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1" r:id="rId3"/>
    <p:sldId id="257" r:id="rId4"/>
    <p:sldId id="263" r:id="rId5"/>
    <p:sldId id="258" r:id="rId6"/>
    <p:sldId id="259" r:id="rId7"/>
    <p:sldId id="264" r:id="rId8"/>
    <p:sldId id="269" r:id="rId9"/>
    <p:sldId id="265" r:id="rId10"/>
    <p:sldId id="266" r:id="rId11"/>
    <p:sldId id="267" r:id="rId12"/>
    <p:sldId id="268" r:id="rId13"/>
    <p:sldId id="260" r:id="rId14"/>
    <p:sldId id="262"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9516DA-41E2-4ABF-B307-2CF63E0A23E8}" type="datetimeFigureOut">
              <a:rPr lang="it-IT" smtClean="0"/>
              <a:t>11/11/2010</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223A0B-3F84-459C-B103-7DF5B91F878F}" type="slidenum">
              <a:rPr lang="it-IT" smtClean="0"/>
              <a:t>‹N›</a:t>
            </a:fld>
            <a:endParaRPr lang="it-IT"/>
          </a:p>
        </p:txBody>
      </p:sp>
    </p:spTree>
    <p:extLst>
      <p:ext uri="{BB962C8B-B14F-4D97-AF65-F5344CB8AC3E}">
        <p14:creationId xmlns:p14="http://schemas.microsoft.com/office/powerpoint/2010/main" val="311697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ound Same Side Corner Rectangle 6"/>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 Same Side Corner Rectangle 7"/>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it-IT" smtClean="0"/>
              <a:t>Fare clic per modificare lo stile del titolo</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Rectangle 3"/>
          <p:cNvSpPr>
            <a:spLocks noGrp="1"/>
          </p:cNvSpPr>
          <p:nvPr>
            <p:ph type="dt" sz="half" idx="10"/>
          </p:nvPr>
        </p:nvSpPr>
        <p:spPr>
          <a:xfrm>
            <a:off x="228600" y="6553200"/>
            <a:ext cx="2133600" cy="287782"/>
          </a:xfrm>
        </p:spPr>
        <p:txBody>
          <a:bodyPr/>
          <a:lstStyle/>
          <a:p>
            <a:fld id="{6FACE704-CEB0-40F1-A4D6-17F455B4C306}" type="datetime1">
              <a:rPr lang="it-IT" smtClean="0"/>
              <a:t>11/11/2010</a:t>
            </a:fld>
            <a:endParaRPr lang="it-IT"/>
          </a:p>
        </p:txBody>
      </p:sp>
      <p:sp>
        <p:nvSpPr>
          <p:cNvPr id="5" name="Rectangle 4"/>
          <p:cNvSpPr>
            <a:spLocks noGrp="1"/>
          </p:cNvSpPr>
          <p:nvPr>
            <p:ph type="ftr" sz="quarter" idx="11"/>
          </p:nvPr>
        </p:nvSpPr>
        <p:spPr>
          <a:xfrm>
            <a:off x="2895600" y="6553200"/>
            <a:ext cx="3429000" cy="287782"/>
          </a:xfrm>
        </p:spPr>
        <p:txBody>
          <a:bodyPr/>
          <a:lstStyle/>
          <a:p>
            <a:r>
              <a:rPr lang="it-IT" smtClean="0"/>
              <a:t>Workshop 12/11/2010</a:t>
            </a:r>
            <a:endParaRPr lang="it-IT"/>
          </a:p>
        </p:txBody>
      </p:sp>
      <p:sp>
        <p:nvSpPr>
          <p:cNvPr id="6" name="Rectangle 5"/>
          <p:cNvSpPr>
            <a:spLocks noGrp="1"/>
          </p:cNvSpPr>
          <p:nvPr>
            <p:ph type="sldNum" sz="quarter" idx="12"/>
          </p:nvPr>
        </p:nvSpPr>
        <p:spPr>
          <a:xfrm>
            <a:off x="6858000" y="6553200"/>
            <a:ext cx="2057400" cy="287782"/>
          </a:xfrm>
        </p:spPr>
        <p:txBody>
          <a:bodyPr/>
          <a:lstStyle/>
          <a:p>
            <a:fld id="{8E290BCC-2989-4D30-AA4B-4327E33E8222}"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it-IT" smtClean="0"/>
              <a:t>Fare clic per modificare lo stile del titolo</a:t>
            </a:r>
            <a:endParaRPr lang="en-US"/>
          </a:p>
        </p:txBody>
      </p:sp>
      <p:sp>
        <p:nvSpPr>
          <p:cNvPr id="3" name="Rectang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Rectangle 3"/>
          <p:cNvSpPr>
            <a:spLocks noGrp="1"/>
          </p:cNvSpPr>
          <p:nvPr>
            <p:ph type="dt" sz="half" idx="10"/>
          </p:nvPr>
        </p:nvSpPr>
        <p:spPr/>
        <p:txBody>
          <a:bodyPr/>
          <a:lstStyle/>
          <a:p>
            <a:fld id="{0F8A9626-96FD-4CF9-8ED3-F11FD66C6ED9}" type="datetime1">
              <a:rPr lang="it-IT" smtClean="0"/>
              <a:t>11/11/2010</a:t>
            </a:fld>
            <a:endParaRPr lang="it-IT"/>
          </a:p>
        </p:txBody>
      </p:sp>
      <p:sp>
        <p:nvSpPr>
          <p:cNvPr id="5" name="Rectangle 4"/>
          <p:cNvSpPr>
            <a:spLocks noGrp="1"/>
          </p:cNvSpPr>
          <p:nvPr>
            <p:ph type="ftr" sz="quarter" idx="11"/>
          </p:nvPr>
        </p:nvSpPr>
        <p:spPr/>
        <p:txBody>
          <a:bodyPr/>
          <a:lstStyle/>
          <a:p>
            <a:r>
              <a:rPr lang="it-IT" smtClean="0"/>
              <a:t>Workshop 12/11/2010</a:t>
            </a:r>
            <a:endParaRPr lang="it-IT"/>
          </a:p>
        </p:txBody>
      </p:sp>
      <p:sp>
        <p:nvSpPr>
          <p:cNvPr id="6" name="Rectangle 5"/>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3" name="Rectangle 2"/>
          <p:cNvSpPr>
            <a:spLocks noGrp="1"/>
          </p:cNvSpPr>
          <p:nvPr>
            <p:ph type="body" orient="vert" idx="1"/>
          </p:nvPr>
        </p:nvSpPr>
        <p:spPr>
          <a:xfrm>
            <a:off x="457200" y="274638"/>
            <a:ext cx="6400800" cy="60499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Rectangle 3"/>
          <p:cNvSpPr>
            <a:spLocks noGrp="1"/>
          </p:cNvSpPr>
          <p:nvPr>
            <p:ph type="dt" sz="half" idx="10"/>
          </p:nvPr>
        </p:nvSpPr>
        <p:spPr/>
        <p:txBody>
          <a:bodyPr/>
          <a:lstStyle/>
          <a:p>
            <a:fld id="{42C078B3-F47E-4125-8EE4-6D360EC3E2FA}" type="datetime1">
              <a:rPr lang="it-IT" smtClean="0"/>
              <a:t>11/11/2010</a:t>
            </a:fld>
            <a:endParaRPr lang="it-IT"/>
          </a:p>
        </p:txBody>
      </p:sp>
      <p:sp>
        <p:nvSpPr>
          <p:cNvPr id="5" name="Rectangle 4"/>
          <p:cNvSpPr>
            <a:spLocks noGrp="1"/>
          </p:cNvSpPr>
          <p:nvPr>
            <p:ph type="ftr" sz="quarter" idx="11"/>
          </p:nvPr>
        </p:nvSpPr>
        <p:spPr/>
        <p:txBody>
          <a:bodyPr/>
          <a:lstStyle/>
          <a:p>
            <a:r>
              <a:rPr lang="it-IT" smtClean="0"/>
              <a:t>Workshop 12/11/2010</a:t>
            </a:r>
            <a:endParaRPr lang="it-IT"/>
          </a:p>
        </p:txBody>
      </p:sp>
      <p:sp>
        <p:nvSpPr>
          <p:cNvPr id="6" name="Rectangle 5"/>
          <p:cNvSpPr>
            <a:spLocks noGrp="1"/>
          </p:cNvSpPr>
          <p:nvPr>
            <p:ph type="sldNum" sz="quarter" idx="12"/>
          </p:nvPr>
        </p:nvSpPr>
        <p:spPr/>
        <p:txBody>
          <a:bodyPr/>
          <a:lstStyle/>
          <a:p>
            <a:fld id="{8E290BCC-2989-4D30-AA4B-4327E33E8222}" type="slidenum">
              <a:rPr lang="it-IT" smtClean="0"/>
              <a:t>‹N›</a:t>
            </a:fld>
            <a:endParaRPr lang="it-IT"/>
          </a:p>
        </p:txBody>
      </p:sp>
      <p:sp>
        <p:nvSpPr>
          <p:cNvPr id="7" name="Round Same Side Corner Rectangle 6"/>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it-IT" smtClean="0"/>
              <a:t>Fare clic per modificare lo stile del titolo</a:t>
            </a:r>
            <a:endParaRPr lang="en-US" dirty="0"/>
          </a:p>
        </p:txBody>
      </p:sp>
      <p:cxnSp>
        <p:nvCxnSpPr>
          <p:cNvPr id="8" name="Straight Connector 7"/>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it-IT" smtClean="0"/>
              <a:t>Fare clic per modificare lo stile del titolo</a:t>
            </a:r>
            <a:endParaRPr lang="en-US" dirty="0"/>
          </a:p>
        </p:txBody>
      </p:sp>
      <p:sp>
        <p:nvSpPr>
          <p:cNvPr id="3" name="Rectangle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Rectangle 3"/>
          <p:cNvSpPr>
            <a:spLocks noGrp="1"/>
          </p:cNvSpPr>
          <p:nvPr>
            <p:ph type="dt" sz="half" idx="10"/>
          </p:nvPr>
        </p:nvSpPr>
        <p:spPr/>
        <p:txBody>
          <a:bodyPr/>
          <a:lstStyle/>
          <a:p>
            <a:fld id="{21067CFE-D068-4717-952D-F60F168D149C}" type="datetimeFigureOut">
              <a:rPr lang="en-US" smtClean="0"/>
              <a:pPr/>
              <a:t>11/11/2010</a:t>
            </a:fld>
            <a:endParaRPr lang="en-US"/>
          </a:p>
        </p:txBody>
      </p:sp>
      <p:sp>
        <p:nvSpPr>
          <p:cNvPr id="5" name="Rectangle 4"/>
          <p:cNvSpPr>
            <a:spLocks noGrp="1"/>
          </p:cNvSpPr>
          <p:nvPr>
            <p:ph type="ftr" sz="quarter" idx="11"/>
          </p:nvPr>
        </p:nvSpPr>
        <p:spPr/>
        <p:txBody>
          <a:bodyPr/>
          <a:lstStyle/>
          <a:p>
            <a:pPr algn="l"/>
            <a:r>
              <a:rPr lang="it-IT" dirty="0" smtClean="0"/>
              <a:t>Workshop 12/11/2010</a:t>
            </a:r>
            <a:endParaRPr lang="it-IT" dirty="0"/>
          </a:p>
        </p:txBody>
      </p:sp>
      <p:sp>
        <p:nvSpPr>
          <p:cNvPr id="6" name="Rectangle 5"/>
          <p:cNvSpPr>
            <a:spLocks noGrp="1"/>
          </p:cNvSpPr>
          <p:nvPr>
            <p:ph type="sldNum" sz="quarter" idx="12"/>
          </p:nvPr>
        </p:nvSpPr>
        <p:spPr/>
        <p:txBody>
          <a:bodyPr/>
          <a:lstStyle/>
          <a:p>
            <a:fld id="{8E290BCC-2989-4D30-AA4B-4327E33E8222}" type="slidenum">
              <a:rPr lang="it-IT" smtClean="0"/>
              <a:t>‹N›</a:t>
            </a:fld>
            <a:endParaRPr lang="it-IT"/>
          </a:p>
        </p:txBody>
      </p:sp>
      <p:pic>
        <p:nvPicPr>
          <p:cNvPr id="7" name="Picture 1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44033" y="6351556"/>
            <a:ext cx="1944191" cy="50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588224" y="6351556"/>
            <a:ext cx="1395213" cy="50644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8" name="Round Same Side Corner Rectangle 7"/>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 Same Side Corner Rectangle 6"/>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title"/>
          </p:nvPr>
        </p:nvSpPr>
        <p:spPr>
          <a:xfrm>
            <a:off x="685800" y="838200"/>
            <a:ext cx="7772400" cy="4191000"/>
          </a:xfrm>
        </p:spPr>
        <p:txBody>
          <a:bodyPr anchor="ctr"/>
          <a:lstStyle>
            <a:lvl1pPr algn="ctr">
              <a:defRPr sz="4800" b="0" cap="none" baseline="0">
                <a:solidFill>
                  <a:schemeClr val="bg2"/>
                </a:solidFill>
                <a:effectLst/>
              </a:defRPr>
            </a:lvl1pPr>
          </a:lstStyle>
          <a:p>
            <a:r>
              <a:rPr lang="it-IT" smtClean="0"/>
              <a:t>Fare clic per modificare lo stile del titolo</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Rectangle 3"/>
          <p:cNvSpPr>
            <a:spLocks noGrp="1"/>
          </p:cNvSpPr>
          <p:nvPr>
            <p:ph type="dt" sz="half" idx="10"/>
          </p:nvPr>
        </p:nvSpPr>
        <p:spPr/>
        <p:txBody>
          <a:bodyPr/>
          <a:lstStyle/>
          <a:p>
            <a:fld id="{67795E4B-36E1-4F1C-B497-0FAC3EE897AA}" type="datetime1">
              <a:rPr lang="it-IT" smtClean="0"/>
              <a:t>11/11/2010</a:t>
            </a:fld>
            <a:endParaRPr lang="it-IT"/>
          </a:p>
        </p:txBody>
      </p:sp>
      <p:sp>
        <p:nvSpPr>
          <p:cNvPr id="5" name="Rectangle 4"/>
          <p:cNvSpPr>
            <a:spLocks noGrp="1"/>
          </p:cNvSpPr>
          <p:nvPr>
            <p:ph type="ftr" sz="quarter" idx="11"/>
          </p:nvPr>
        </p:nvSpPr>
        <p:spPr/>
        <p:txBody>
          <a:bodyPr/>
          <a:lstStyle/>
          <a:p>
            <a:r>
              <a:rPr lang="it-IT" smtClean="0"/>
              <a:t>Workshop 12/11/2010</a:t>
            </a:r>
            <a:endParaRPr lang="it-IT"/>
          </a:p>
        </p:txBody>
      </p:sp>
      <p:sp>
        <p:nvSpPr>
          <p:cNvPr id="6" name="Rectangle 5"/>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it-IT" smtClean="0"/>
              <a:t>Fare clic per modificare lo stile del titolo</a:t>
            </a:r>
            <a:endParaRPr lang="en-US"/>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Rectangle 4"/>
          <p:cNvSpPr>
            <a:spLocks noGrp="1"/>
          </p:cNvSpPr>
          <p:nvPr>
            <p:ph type="dt" sz="half" idx="10"/>
          </p:nvPr>
        </p:nvSpPr>
        <p:spPr/>
        <p:txBody>
          <a:bodyPr/>
          <a:lstStyle/>
          <a:p>
            <a:fld id="{8845A7C4-4210-4691-9B2D-6344E4E2DEEA}" type="datetime1">
              <a:rPr lang="it-IT" smtClean="0"/>
              <a:t>11/11/2010</a:t>
            </a:fld>
            <a:endParaRPr lang="it-IT"/>
          </a:p>
        </p:txBody>
      </p:sp>
      <p:sp>
        <p:nvSpPr>
          <p:cNvPr id="6" name="Rectangle 5"/>
          <p:cNvSpPr>
            <a:spLocks noGrp="1"/>
          </p:cNvSpPr>
          <p:nvPr>
            <p:ph type="ftr" sz="quarter" idx="11"/>
          </p:nvPr>
        </p:nvSpPr>
        <p:spPr/>
        <p:txBody>
          <a:bodyPr/>
          <a:lstStyle/>
          <a:p>
            <a:r>
              <a:rPr lang="it-IT" smtClean="0"/>
              <a:t>Workshop 12/11/2010</a:t>
            </a:r>
            <a:endParaRPr lang="it-IT"/>
          </a:p>
        </p:txBody>
      </p:sp>
      <p:sp>
        <p:nvSpPr>
          <p:cNvPr id="7" name="Rectangle 6"/>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a:spLocks noGrp="1"/>
          </p:cNvSpPr>
          <p:nvPr>
            <p:ph type="dt" sz="half" idx="10"/>
          </p:nvPr>
        </p:nvSpPr>
        <p:spPr/>
        <p:txBody>
          <a:bodyPr/>
          <a:lstStyle/>
          <a:p>
            <a:fld id="{C43BF177-D8AB-41DD-B055-31064DB0312E}" type="datetime1">
              <a:rPr lang="it-IT" smtClean="0"/>
              <a:t>11/11/2010</a:t>
            </a:fld>
            <a:endParaRPr lang="it-IT"/>
          </a:p>
        </p:txBody>
      </p:sp>
      <p:sp>
        <p:nvSpPr>
          <p:cNvPr id="8" name="Rectangle 7"/>
          <p:cNvSpPr>
            <a:spLocks noGrp="1"/>
          </p:cNvSpPr>
          <p:nvPr>
            <p:ph type="ftr" sz="quarter" idx="11"/>
          </p:nvPr>
        </p:nvSpPr>
        <p:spPr/>
        <p:txBody>
          <a:bodyPr/>
          <a:lstStyle/>
          <a:p>
            <a:r>
              <a:rPr lang="it-IT" smtClean="0"/>
              <a:t>Workshop 12/11/2010</a:t>
            </a:r>
            <a:endParaRPr lang="it-IT"/>
          </a:p>
        </p:txBody>
      </p:sp>
      <p:sp>
        <p:nvSpPr>
          <p:cNvPr id="9" name="Rectangle 8"/>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it-IT" smtClean="0"/>
              <a:t>Fare clic per modificare lo stile del titolo</a:t>
            </a:r>
            <a:endParaRPr lang="en-US"/>
          </a:p>
        </p:txBody>
      </p:sp>
      <p:sp>
        <p:nvSpPr>
          <p:cNvPr id="3" name="Rectangle 2"/>
          <p:cNvSpPr>
            <a:spLocks noGrp="1"/>
          </p:cNvSpPr>
          <p:nvPr>
            <p:ph type="dt" sz="half" idx="10"/>
          </p:nvPr>
        </p:nvSpPr>
        <p:spPr/>
        <p:txBody>
          <a:bodyPr/>
          <a:lstStyle/>
          <a:p>
            <a:fld id="{5F7C2EB4-4529-4073-85A8-CC5B7F909251}" type="datetime1">
              <a:rPr lang="it-IT" smtClean="0"/>
              <a:t>11/11/2010</a:t>
            </a:fld>
            <a:endParaRPr lang="it-IT"/>
          </a:p>
        </p:txBody>
      </p:sp>
      <p:sp>
        <p:nvSpPr>
          <p:cNvPr id="4" name="Rectangle 3"/>
          <p:cNvSpPr>
            <a:spLocks noGrp="1"/>
          </p:cNvSpPr>
          <p:nvPr>
            <p:ph type="ftr" sz="quarter" idx="11"/>
          </p:nvPr>
        </p:nvSpPr>
        <p:spPr/>
        <p:txBody>
          <a:bodyPr/>
          <a:lstStyle/>
          <a:p>
            <a:r>
              <a:rPr lang="it-IT" smtClean="0"/>
              <a:t>Workshop 12/11/2010</a:t>
            </a:r>
            <a:endParaRPr lang="it-IT"/>
          </a:p>
        </p:txBody>
      </p:sp>
      <p:sp>
        <p:nvSpPr>
          <p:cNvPr id="5" name="Rectangle 4"/>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p>
            <a:fld id="{C751D86B-C043-4745-ACB3-1A041CC1E1D6}" type="datetime1">
              <a:rPr lang="it-IT" smtClean="0"/>
              <a:t>11/11/2010</a:t>
            </a:fld>
            <a:endParaRPr lang="it-IT"/>
          </a:p>
        </p:txBody>
      </p:sp>
      <p:sp>
        <p:nvSpPr>
          <p:cNvPr id="3" name="Rectangle 2"/>
          <p:cNvSpPr>
            <a:spLocks noGrp="1"/>
          </p:cNvSpPr>
          <p:nvPr>
            <p:ph type="ftr" sz="quarter" idx="11"/>
          </p:nvPr>
        </p:nvSpPr>
        <p:spPr/>
        <p:txBody>
          <a:bodyPr/>
          <a:lstStyle/>
          <a:p>
            <a:r>
              <a:rPr lang="it-IT" smtClean="0"/>
              <a:t>Workshop 12/11/2010</a:t>
            </a:r>
            <a:endParaRPr lang="it-IT"/>
          </a:p>
        </p:txBody>
      </p:sp>
      <p:sp>
        <p:nvSpPr>
          <p:cNvPr id="4" name="Rectangle 3"/>
          <p:cNvSpPr>
            <a:spLocks noGrp="1"/>
          </p:cNvSpPr>
          <p:nvPr>
            <p:ph type="sldNum" sz="quarter" idx="12"/>
          </p:nvPr>
        </p:nvSpPr>
        <p:spPr/>
        <p:txBody>
          <a:bodyPr/>
          <a:lstStyle/>
          <a:p>
            <a:fld id="{8E290BCC-2989-4D30-AA4B-4327E33E8222}"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ound Same Side Corner Rectangle 7"/>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title"/>
          </p:nvPr>
        </p:nvSpPr>
        <p:spPr>
          <a:xfrm>
            <a:off x="304800" y="228600"/>
            <a:ext cx="4495800" cy="1143000"/>
          </a:xfrm>
        </p:spPr>
        <p:txBody>
          <a:bodyPr anchor="ctr"/>
          <a:lstStyle>
            <a:lvl1pPr algn="l">
              <a:defRPr sz="2800" b="0"/>
            </a:lvl1pPr>
          </a:lstStyle>
          <a:p>
            <a:r>
              <a:rPr lang="it-IT" smtClean="0"/>
              <a:t>Fare clic per modificare lo stile del titolo</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Rectangle 4"/>
          <p:cNvSpPr>
            <a:spLocks noGrp="1"/>
          </p:cNvSpPr>
          <p:nvPr>
            <p:ph type="dt" sz="half" idx="10"/>
          </p:nvPr>
        </p:nvSpPr>
        <p:spPr/>
        <p:txBody>
          <a:bodyPr/>
          <a:lstStyle/>
          <a:p>
            <a:fld id="{4ED27A35-CFF2-4EAA-977C-51B2A1D31B39}" type="datetime1">
              <a:rPr lang="it-IT" smtClean="0"/>
              <a:t>11/11/2010</a:t>
            </a:fld>
            <a:endParaRPr lang="it-IT"/>
          </a:p>
        </p:txBody>
      </p:sp>
      <p:sp>
        <p:nvSpPr>
          <p:cNvPr id="6" name="Rectangle 5"/>
          <p:cNvSpPr>
            <a:spLocks noGrp="1"/>
          </p:cNvSpPr>
          <p:nvPr>
            <p:ph type="ftr" sz="quarter" idx="11"/>
          </p:nvPr>
        </p:nvSpPr>
        <p:spPr/>
        <p:txBody>
          <a:bodyPr/>
          <a:lstStyle/>
          <a:p>
            <a:r>
              <a:rPr lang="it-IT" smtClean="0"/>
              <a:t>Workshop 12/11/2010</a:t>
            </a:r>
            <a:endParaRPr lang="it-IT"/>
          </a:p>
        </p:txBody>
      </p:sp>
      <p:sp>
        <p:nvSpPr>
          <p:cNvPr id="7" name="Rectangle 6"/>
          <p:cNvSpPr>
            <a:spLocks noGrp="1"/>
          </p:cNvSpPr>
          <p:nvPr>
            <p:ph type="sldNum" sz="quarter" idx="12"/>
          </p:nvPr>
        </p:nvSpPr>
        <p:spPr/>
        <p:txBody>
          <a:bodyPr/>
          <a:lstStyle/>
          <a:p>
            <a:fld id="{8E290BCC-2989-4D30-AA4B-4327E33E8222}" type="slidenum">
              <a:rPr lang="it-IT" smtClean="0"/>
              <a:t>‹N›</a:t>
            </a:fld>
            <a:endParaRPr lang="it-IT"/>
          </a:p>
        </p:txBody>
      </p:sp>
      <p:cxnSp>
        <p:nvCxnSpPr>
          <p:cNvPr id="9" name="Straight Connector 8"/>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10" name="Rectangle 9"/>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ound Same Side Corner Rectangle 7"/>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a:spLocks noGrp="1"/>
          </p:cNvSpPr>
          <p:nvPr>
            <p:ph type="pic" idx="1"/>
          </p:nvPr>
        </p:nvSpPr>
        <p:spPr>
          <a:xfrm>
            <a:off x="228600" y="1524000"/>
            <a:ext cx="8686800" cy="4910328"/>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a:p>
        </p:txBody>
      </p:sp>
      <p:sp>
        <p:nvSpPr>
          <p:cNvPr id="5" name="Rectangle 4"/>
          <p:cNvSpPr>
            <a:spLocks noGrp="1"/>
          </p:cNvSpPr>
          <p:nvPr>
            <p:ph type="dt" sz="half" idx="10"/>
          </p:nvPr>
        </p:nvSpPr>
        <p:spPr/>
        <p:txBody>
          <a:bodyPr/>
          <a:lstStyle/>
          <a:p>
            <a:fld id="{60B66580-0002-468F-9A3E-A5962AF92FF6}" type="datetime1">
              <a:rPr lang="it-IT" smtClean="0"/>
              <a:t>11/11/2010</a:t>
            </a:fld>
            <a:endParaRPr lang="it-IT"/>
          </a:p>
        </p:txBody>
      </p:sp>
      <p:sp>
        <p:nvSpPr>
          <p:cNvPr id="6" name="Rectangle 5"/>
          <p:cNvSpPr>
            <a:spLocks noGrp="1"/>
          </p:cNvSpPr>
          <p:nvPr>
            <p:ph type="ftr" sz="quarter" idx="11"/>
          </p:nvPr>
        </p:nvSpPr>
        <p:spPr/>
        <p:txBody>
          <a:bodyPr/>
          <a:lstStyle/>
          <a:p>
            <a:r>
              <a:rPr lang="it-IT" smtClean="0"/>
              <a:t>Workshop 12/11/2010</a:t>
            </a:r>
            <a:endParaRPr lang="it-IT"/>
          </a:p>
        </p:txBody>
      </p:sp>
      <p:sp>
        <p:nvSpPr>
          <p:cNvPr id="7" name="Rectangle 6"/>
          <p:cNvSpPr>
            <a:spLocks noGrp="1"/>
          </p:cNvSpPr>
          <p:nvPr>
            <p:ph type="sldNum" sz="quarter" idx="12"/>
          </p:nvPr>
        </p:nvSpPr>
        <p:spPr/>
        <p:txBody>
          <a:bodyPr/>
          <a:lstStyle/>
          <a:p>
            <a:fld id="{8E290BCC-2989-4D30-AA4B-4327E33E8222}" type="slidenum">
              <a:rPr lang="it-IT" smtClean="0"/>
              <a:t>‹N›</a:t>
            </a:fld>
            <a:endParaRPr lang="it-IT"/>
          </a:p>
        </p:txBody>
      </p:sp>
      <p:sp useBgFill="1">
        <p:nvSpPr>
          <p:cNvPr id="9" name="Rectangle 8"/>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a:spLocks noGrp="1"/>
          </p:cNvSpPr>
          <p:nvPr>
            <p:ph type="title"/>
          </p:nvPr>
        </p:nvSpPr>
        <p:spPr>
          <a:xfrm>
            <a:off x="304800" y="228600"/>
            <a:ext cx="4495800" cy="1143000"/>
          </a:xfrm>
        </p:spPr>
        <p:txBody>
          <a:bodyPr anchor="ctr"/>
          <a:lstStyle>
            <a:lvl1pPr algn="l">
              <a:defRPr sz="2800" b="0"/>
            </a:lvl1pPr>
          </a:lstStyle>
          <a:p>
            <a:r>
              <a:rPr lang="it-IT" smtClean="0"/>
              <a:t>Fare clic per modificare lo stile del titolo</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cxnSp>
        <p:nvCxnSpPr>
          <p:cNvPr id="11" name="Straight Connector 10"/>
          <p:cNvCxnSpPr/>
          <p:nvPr/>
        </p:nvCxnSpPr>
        <p:spPr>
          <a:xfrm>
            <a:off x="228600" y="6528816"/>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04800" y="274638"/>
            <a:ext cx="8534400" cy="114300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304800" y="1600200"/>
            <a:ext cx="8534400" cy="48006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228600" y="6520942"/>
            <a:ext cx="2133600" cy="320040"/>
          </a:xfrm>
          <a:prstGeom prst="rect">
            <a:avLst/>
          </a:prstGeom>
        </p:spPr>
        <p:txBody>
          <a:bodyPr vert="horz" lIns="91440" tIns="45720" rIns="91440" bIns="45720" rtlCol="0" anchor="ctr"/>
          <a:lstStyle>
            <a:lvl1pPr algn="l">
              <a:defRPr sz="1200">
                <a:solidFill>
                  <a:schemeClr val="tx2"/>
                </a:solidFill>
              </a:defRPr>
            </a:lvl1pPr>
          </a:lstStyle>
          <a:p>
            <a:fld id="{42C078B3-F47E-4125-8EE4-6D360EC3E2FA}" type="datetime1">
              <a:rPr lang="it-IT" smtClean="0"/>
              <a:t>11/11/2010</a:t>
            </a:fld>
            <a:endParaRPr lang="it-IT"/>
          </a:p>
        </p:txBody>
      </p:sp>
      <p:sp>
        <p:nvSpPr>
          <p:cNvPr id="5" name="Footer Placeholder 4"/>
          <p:cNvSpPr>
            <a:spLocks noGrp="1"/>
          </p:cNvSpPr>
          <p:nvPr>
            <p:ph type="ftr" sz="quarter" idx="3"/>
          </p:nvPr>
        </p:nvSpPr>
        <p:spPr>
          <a:xfrm>
            <a:off x="2895600" y="6520942"/>
            <a:ext cx="3429000" cy="320040"/>
          </a:xfrm>
          <a:prstGeom prst="rect">
            <a:avLst/>
          </a:prstGeom>
        </p:spPr>
        <p:txBody>
          <a:bodyPr vert="horz" lIns="91440" tIns="45720" rIns="91440" bIns="45720" rtlCol="0" anchor="ctr"/>
          <a:lstStyle>
            <a:lvl1pPr algn="ctr">
              <a:defRPr sz="1200">
                <a:solidFill>
                  <a:schemeClr val="tx2"/>
                </a:solidFill>
              </a:defRPr>
            </a:lvl1pPr>
          </a:lstStyle>
          <a:p>
            <a:r>
              <a:rPr lang="it-IT" smtClean="0"/>
              <a:t>Workshop 12/11/2010</a:t>
            </a:r>
            <a:endParaRPr lang="it-IT"/>
          </a:p>
        </p:txBody>
      </p:sp>
      <p:sp>
        <p:nvSpPr>
          <p:cNvPr id="6" name="Slide Number Placeholder 5"/>
          <p:cNvSpPr>
            <a:spLocks noGrp="1"/>
          </p:cNvSpPr>
          <p:nvPr>
            <p:ph type="sldNum" sz="quarter" idx="4"/>
          </p:nvPr>
        </p:nvSpPr>
        <p:spPr>
          <a:xfrm>
            <a:off x="6781800" y="6520942"/>
            <a:ext cx="2133600" cy="320040"/>
          </a:xfrm>
          <a:prstGeom prst="rect">
            <a:avLst/>
          </a:prstGeom>
        </p:spPr>
        <p:txBody>
          <a:bodyPr vert="horz" lIns="91440" tIns="45720" rIns="91440" bIns="45720" rtlCol="0" anchor="ctr"/>
          <a:lstStyle>
            <a:lvl1pPr algn="r">
              <a:defRPr sz="1200">
                <a:solidFill>
                  <a:schemeClr val="tx2"/>
                </a:solidFill>
              </a:defRPr>
            </a:lvl1pPr>
          </a:lstStyle>
          <a:p>
            <a:fld id="{8E290BCC-2989-4D30-AA4B-4327E33E8222}" type="slidenum">
              <a:rPr lang="it-IT" smtClean="0"/>
              <a:t>‹N›</a:t>
            </a:fld>
            <a:endParaRPr lang="it-IT"/>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600" kern="1200">
          <a:solidFill>
            <a:srgbClr val="FFFFFF"/>
          </a:solidFill>
          <a:effectLst/>
          <a:latin typeface="+mj-lt"/>
          <a:ea typeface="+mj-ea"/>
          <a:cs typeface="+mj-cs"/>
        </a:defRPr>
      </a:lvl1pPr>
    </p:titleStyle>
    <p:bodyStyle>
      <a:lvl1pPr marL="274320" indent="-274320" algn="l" defTabSz="914400" rtl="0" eaLnBrk="1" latinLnBrk="0" hangingPunct="1">
        <a:spcBef>
          <a:spcPct val="20000"/>
        </a:spcBef>
        <a:buClr>
          <a:schemeClr val="accent2"/>
        </a:buClr>
        <a:buSzPct val="85000"/>
        <a:buFont typeface="Wingdings 2" pitchFamily="18" charset="2"/>
        <a:buChar char=""/>
        <a:defRPr sz="2800" kern="1200">
          <a:solidFill>
            <a:schemeClr val="tx1"/>
          </a:solidFill>
          <a:latin typeface="+mn-lt"/>
          <a:ea typeface="+mn-ea"/>
          <a:cs typeface="+mn-cs"/>
        </a:defRPr>
      </a:lvl1pPr>
      <a:lvl2pPr marL="548640" indent="-228600" algn="l" defTabSz="914400" rtl="0" eaLnBrk="1" latinLnBrk="0" hangingPunct="1">
        <a:spcBef>
          <a:spcPct val="20000"/>
        </a:spcBef>
        <a:buClr>
          <a:schemeClr val="accent2"/>
        </a:buClr>
        <a:buSzPct val="85000"/>
        <a:buFont typeface="Wingdings 2" pitchFamily="18" charset="2"/>
        <a:buChar char=""/>
        <a:defRPr sz="2400" kern="1200">
          <a:solidFill>
            <a:schemeClr val="tx1"/>
          </a:solidFill>
          <a:latin typeface="+mn-lt"/>
          <a:ea typeface="+mn-ea"/>
          <a:cs typeface="+mn-cs"/>
        </a:defRPr>
      </a:lvl2pPr>
      <a:lvl3pPr marL="731520" indent="-18288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3pPr>
      <a:lvl4pPr marL="1005840" indent="-182880" algn="l" defTabSz="914400" rtl="0" eaLnBrk="1" latinLnBrk="0" hangingPunct="1">
        <a:spcBef>
          <a:spcPct val="20000"/>
        </a:spcBef>
        <a:buClr>
          <a:schemeClr val="accent2"/>
        </a:buClr>
        <a:buSzPct val="100000"/>
        <a:buFont typeface="Arial" pitchFamily="34" charset="0"/>
        <a:buChar char="•"/>
        <a:defRPr sz="1800" kern="1200">
          <a:solidFill>
            <a:schemeClr val="tx2"/>
          </a:solidFill>
          <a:latin typeface="+mn-lt"/>
          <a:ea typeface="+mn-ea"/>
          <a:cs typeface="+mn-cs"/>
        </a:defRPr>
      </a:lvl4pPr>
      <a:lvl5pPr marL="1280160" indent="-182880" algn="l" defTabSz="914400" rtl="0" eaLnBrk="1" latinLnBrk="0" hangingPunct="1">
        <a:spcBef>
          <a:spcPct val="20000"/>
        </a:spcBef>
        <a:buClr>
          <a:schemeClr val="accent2"/>
        </a:buClr>
        <a:buFont typeface="Arial" pitchFamily="34" charset="0"/>
        <a:buChar char="•"/>
        <a:defRPr sz="1800"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servizi.garr.it/index.php/it/eduroam/documenti/doc_download/18-regolamento-della-federazione-italiana-eduroam-" TargetMode="External"/><Relationship Id="rId2" Type="http://schemas.openxmlformats.org/officeDocument/2006/relationships/hyperlink" Target="http://www.garr.it/" TargetMode="External"/><Relationship Id="rId1" Type="http://schemas.openxmlformats.org/officeDocument/2006/relationships/slideLayout" Target="../slideLayouts/slideLayout2.xml"/><Relationship Id="rId4" Type="http://schemas.openxmlformats.org/officeDocument/2006/relationships/hyperlink" Target="http://www.servizi.garr.it/index.php/eduroam/procedura-di-adesione#punto1"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urfnet.nl/" TargetMode="External"/><Relationship Id="rId2" Type="http://schemas.openxmlformats.org/officeDocument/2006/relationships/hyperlink" Target="http://www.srce.hr/" TargetMode="External"/><Relationship Id="rId1" Type="http://schemas.openxmlformats.org/officeDocument/2006/relationships/slideLayout" Target="../slideLayouts/slideLayout2.xml"/><Relationship Id="rId5" Type="http://schemas.openxmlformats.org/officeDocument/2006/relationships/hyperlink" Target="http://www.terena.org/" TargetMode="External"/><Relationship Id="rId4" Type="http://schemas.openxmlformats.org/officeDocument/2006/relationships/hyperlink" Target="http://www.uni-c.dk/"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garr.it/reteGARR/rete.php?idmenu=rete" TargetMode="External"/><Relationship Id="rId2" Type="http://schemas.openxmlformats.org/officeDocument/2006/relationships/hyperlink" Target="http://www.eduroam.it/" TargetMode="External"/><Relationship Id="rId1" Type="http://schemas.openxmlformats.org/officeDocument/2006/relationships/slideLayout" Target="../slideLayouts/slideLayout2.xml"/><Relationship Id="rId5" Type="http://schemas.openxmlformats.org/officeDocument/2006/relationships/hyperlink" Target="http://www.terena.org/" TargetMode="External"/><Relationship Id="rId4" Type="http://schemas.openxmlformats.org/officeDocument/2006/relationships/hyperlink" Target="http://www.garr.it/"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www.garr.it/reteGARR/rete.php?idmenu=ret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5400" b="1" dirty="0" smtClean="0"/>
              <a:t>La federazione EDUROAM</a:t>
            </a:r>
            <a:endParaRPr lang="it-IT" sz="5400" b="1" dirty="0"/>
          </a:p>
        </p:txBody>
      </p:sp>
      <p:sp>
        <p:nvSpPr>
          <p:cNvPr id="3" name="Sottotitolo 2"/>
          <p:cNvSpPr>
            <a:spLocks noGrp="1"/>
          </p:cNvSpPr>
          <p:nvPr>
            <p:ph type="subTitle" idx="1"/>
          </p:nvPr>
        </p:nvSpPr>
        <p:spPr>
          <a:xfrm>
            <a:off x="611560" y="3284984"/>
            <a:ext cx="7488832" cy="1752600"/>
          </a:xfrm>
        </p:spPr>
        <p:txBody>
          <a:bodyPr/>
          <a:lstStyle/>
          <a:p>
            <a:r>
              <a:rPr lang="it-IT" dirty="0" smtClean="0">
                <a:solidFill>
                  <a:schemeClr val="tx1"/>
                </a:solidFill>
              </a:rPr>
              <a:t>Guido Russo, Università di Napoli Federico II</a:t>
            </a:r>
            <a:endParaRPr lang="it-IT" dirty="0">
              <a:solidFill>
                <a:schemeClr val="tx1"/>
              </a:solidFill>
            </a:endParaRPr>
          </a:p>
        </p:txBody>
      </p:sp>
      <p:sp>
        <p:nvSpPr>
          <p:cNvPr id="8" name="Segnaposto piè di pagina 7"/>
          <p:cNvSpPr>
            <a:spLocks noGrp="1"/>
          </p:cNvSpPr>
          <p:nvPr>
            <p:ph type="ftr" sz="quarter" idx="11"/>
          </p:nvPr>
        </p:nvSpPr>
        <p:spPr>
          <a:xfrm>
            <a:off x="3188568" y="3356992"/>
            <a:ext cx="2895600" cy="365125"/>
          </a:xfrm>
        </p:spPr>
        <p:txBody>
          <a:bodyPr/>
          <a:lstStyle/>
          <a:p>
            <a:r>
              <a:rPr lang="it-IT" sz="1400" b="1" dirty="0" smtClean="0">
                <a:solidFill>
                  <a:schemeClr val="tx1"/>
                </a:solidFill>
              </a:rPr>
              <a:t>Workshop 12/11/2010</a:t>
            </a:r>
            <a:endParaRPr lang="it-IT" sz="1400" b="1" dirty="0">
              <a:solidFill>
                <a:schemeClr val="tx1"/>
              </a:solidFill>
            </a:endParaRPr>
          </a:p>
        </p:txBody>
      </p:sp>
      <p:sp>
        <p:nvSpPr>
          <p:cNvPr id="7" name="Segnaposto numero diapositiva 6"/>
          <p:cNvSpPr>
            <a:spLocks noGrp="1"/>
          </p:cNvSpPr>
          <p:nvPr>
            <p:ph type="sldNum" sz="quarter" idx="12"/>
          </p:nvPr>
        </p:nvSpPr>
        <p:spPr/>
        <p:txBody>
          <a:bodyPr/>
          <a:lstStyle/>
          <a:p>
            <a:fld id="{8E290BCC-2989-4D30-AA4B-4327E33E8222}" type="slidenum">
              <a:rPr lang="it-IT" smtClean="0"/>
              <a:t>1</a:t>
            </a:fld>
            <a:endParaRPr lang="it-IT"/>
          </a:p>
        </p:txBody>
      </p:sp>
      <p:pic>
        <p:nvPicPr>
          <p:cNvPr id="4" name="Picture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404813"/>
            <a:ext cx="3455987"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260350"/>
            <a:ext cx="1503362" cy="1503363"/>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pic>
      <p:pic>
        <p:nvPicPr>
          <p:cNvPr id="6"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05826"/>
            <a:ext cx="2375619" cy="1022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800" y="4797152"/>
            <a:ext cx="4433324" cy="1606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19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solidFill>
                  <a:srgbClr val="002060"/>
                </a:solidFill>
              </a:rPr>
              <a:t>Procedura di adesione</a:t>
            </a:r>
            <a:endParaRPr lang="it-IT" sz="3200" dirty="0">
              <a:solidFill>
                <a:srgbClr val="002060"/>
              </a:solidFill>
            </a:endParaRPr>
          </a:p>
        </p:txBody>
      </p:sp>
      <p:sp>
        <p:nvSpPr>
          <p:cNvPr id="3" name="Segnaposto contenuto 2"/>
          <p:cNvSpPr>
            <a:spLocks noGrp="1"/>
          </p:cNvSpPr>
          <p:nvPr>
            <p:ph idx="1"/>
          </p:nvPr>
        </p:nvSpPr>
        <p:spPr/>
        <p:txBody>
          <a:bodyPr>
            <a:normAutofit/>
          </a:bodyPr>
          <a:lstStyle/>
          <a:p>
            <a:pPr marL="514350" indent="-514350">
              <a:buFont typeface="+mj-lt"/>
              <a:buAutoNum type="arabicPeriod"/>
            </a:pPr>
            <a:r>
              <a:rPr lang="it-IT" sz="1600" dirty="0"/>
              <a:t>Firmare ed inviare in duplice copia, per posta ordinaria, al</a:t>
            </a:r>
            <a:r>
              <a:rPr lang="it-IT" sz="1600" dirty="0">
                <a:hlinkClick r:id="rId2" tooltip="GARR"/>
              </a:rPr>
              <a:t> </a:t>
            </a:r>
            <a:r>
              <a:rPr lang="it-IT" sz="1600" dirty="0" err="1">
                <a:hlinkClick r:id="rId2" tooltip="GARR"/>
              </a:rPr>
              <a:t>Consortium</a:t>
            </a:r>
            <a:r>
              <a:rPr lang="it-IT" sz="1600" dirty="0">
                <a:hlinkClick r:id="rId2" tooltip="GARR"/>
              </a:rPr>
              <a:t> GARR</a:t>
            </a:r>
            <a:r>
              <a:rPr lang="it-IT" sz="1600" dirty="0"/>
              <a:t> il modulo di adesione allegato al documento "</a:t>
            </a:r>
            <a:r>
              <a:rPr lang="it-IT" sz="1600" dirty="0">
                <a:hlinkClick r:id="rId3" tooltip="Regolamento della Federazione Italiana EduRoam"/>
              </a:rPr>
              <a:t>Regolamento della Federazione Italiana </a:t>
            </a:r>
            <a:r>
              <a:rPr lang="it-IT" sz="1600" dirty="0" err="1">
                <a:hlinkClick r:id="rId3" tooltip="Regolamento della Federazione Italiana EduRoam"/>
              </a:rPr>
              <a:t>Eduroam</a:t>
            </a:r>
            <a:r>
              <a:rPr lang="it-IT" sz="1600" dirty="0"/>
              <a:t>" (disponibile nella sezione documenti</a:t>
            </a:r>
            <a:r>
              <a:rPr lang="it-IT" sz="1600" dirty="0" smtClean="0"/>
              <a:t>);</a:t>
            </a:r>
          </a:p>
          <a:p>
            <a:pPr marL="514350" indent="-514350">
              <a:buFont typeface="+mj-lt"/>
              <a:buAutoNum type="arabicPeriod"/>
            </a:pPr>
            <a:r>
              <a:rPr lang="it-IT" sz="1600" dirty="0" smtClean="0"/>
              <a:t>L'indirizzo </a:t>
            </a:r>
            <a:r>
              <a:rPr lang="it-IT" sz="1600" dirty="0"/>
              <a:t>a cui inviare i documenti è il seguente: </a:t>
            </a:r>
            <a:r>
              <a:rPr lang="it-IT" sz="1600" b="1" dirty="0" err="1"/>
              <a:t>Consortium</a:t>
            </a:r>
            <a:r>
              <a:rPr lang="it-IT" sz="1600" b="1" dirty="0"/>
              <a:t> GARR, Via dei </a:t>
            </a:r>
            <a:r>
              <a:rPr lang="it-IT" sz="1600" b="1" dirty="0" err="1"/>
              <a:t>Tizii</a:t>
            </a:r>
            <a:r>
              <a:rPr lang="it-IT" sz="1600" b="1" dirty="0"/>
              <a:t>, 6 - 00185 Roma</a:t>
            </a:r>
            <a:r>
              <a:rPr lang="it-IT" sz="1600" dirty="0"/>
              <a:t>; </a:t>
            </a:r>
            <a:endParaRPr lang="it-IT" sz="1600" dirty="0" smtClean="0"/>
          </a:p>
          <a:p>
            <a:pPr marL="514350" indent="-514350">
              <a:buFont typeface="+mj-lt"/>
              <a:buAutoNum type="arabicPeriod"/>
            </a:pPr>
            <a:r>
              <a:rPr lang="it-IT" sz="1600" dirty="0" smtClean="0"/>
              <a:t>Il </a:t>
            </a:r>
            <a:r>
              <a:rPr lang="it-IT" sz="1600" dirty="0"/>
              <a:t>modulo di adesione dovrà essere firmato dal </a:t>
            </a:r>
            <a:r>
              <a:rPr lang="it-IT" sz="1600" b="1" dirty="0"/>
              <a:t>Rettore</a:t>
            </a:r>
            <a:r>
              <a:rPr lang="it-IT" sz="1600" dirty="0"/>
              <a:t> o </a:t>
            </a:r>
            <a:r>
              <a:rPr lang="it-IT" sz="1600" b="1" dirty="0"/>
              <a:t>suo delegato</a:t>
            </a:r>
            <a:r>
              <a:rPr lang="it-IT" sz="1600" dirty="0"/>
              <a:t> nel caso delle Università o dal </a:t>
            </a:r>
            <a:r>
              <a:rPr lang="it-IT" sz="1600" b="1" dirty="0"/>
              <a:t>Direttore di Sezione/Struttura</a:t>
            </a:r>
            <a:r>
              <a:rPr lang="it-IT" sz="1600" dirty="0"/>
              <a:t> nel caso di CNR/ENEA/INFN o altra istituzione, il quale provvederà anche alla nomina del responsabile tecnico - o dei responsabili - del Servizio </a:t>
            </a:r>
            <a:r>
              <a:rPr lang="it-IT" sz="1600" dirty="0" err="1"/>
              <a:t>Eduroam</a:t>
            </a:r>
            <a:r>
              <a:rPr lang="it-IT" sz="1600" dirty="0"/>
              <a:t>, così come indicato nel modulo stesso; </a:t>
            </a:r>
            <a:endParaRPr lang="it-IT" sz="1600" dirty="0" smtClean="0"/>
          </a:p>
          <a:p>
            <a:pPr marL="514350" indent="-514350">
              <a:buFont typeface="+mj-lt"/>
              <a:buAutoNum type="arabicPeriod"/>
            </a:pPr>
            <a:r>
              <a:rPr lang="it-IT" sz="1600" dirty="0" smtClean="0"/>
              <a:t>Una </a:t>
            </a:r>
            <a:r>
              <a:rPr lang="it-IT" sz="1600" dirty="0"/>
              <a:t>volta ricevuti i documenti, il Direttore del GARR sottoscriverà le due copie della lettera di adesione ed una delle copie firmate verrà inviata alla istituzione richiedente; </a:t>
            </a:r>
            <a:endParaRPr lang="it-IT" sz="1600" dirty="0" smtClean="0"/>
          </a:p>
          <a:p>
            <a:pPr marL="514350" indent="-514350">
              <a:buFont typeface="+mj-lt"/>
              <a:buAutoNum type="arabicPeriod"/>
            </a:pPr>
            <a:r>
              <a:rPr lang="it-IT" sz="1600" dirty="0" smtClean="0"/>
              <a:t>Al </a:t>
            </a:r>
            <a:r>
              <a:rPr lang="it-IT" sz="1600" dirty="0"/>
              <a:t>termine di questo scambio di documenti i dati relativi alle persone di riferimento tecnico ed amministrativo (firmatario della lettera di adesione) saranno inseriti nel </a:t>
            </a:r>
            <a:r>
              <a:rPr lang="it-IT" sz="1600" b="1" dirty="0" err="1"/>
              <a:t>DataBase</a:t>
            </a:r>
            <a:r>
              <a:rPr lang="it-IT" sz="1600" b="1" dirty="0"/>
              <a:t> </a:t>
            </a:r>
            <a:r>
              <a:rPr lang="it-IT" sz="1600" b="1" dirty="0" err="1"/>
              <a:t>Radius</a:t>
            </a:r>
            <a:r>
              <a:rPr lang="it-IT" sz="1600" dirty="0"/>
              <a:t> del Servizio </a:t>
            </a:r>
            <a:r>
              <a:rPr lang="it-IT" sz="1600" dirty="0" err="1"/>
              <a:t>Eduroam</a:t>
            </a:r>
            <a:r>
              <a:rPr lang="it-IT" sz="1600" dirty="0"/>
              <a:t> e il servizio potrà essere attivato; </a:t>
            </a:r>
            <a:endParaRPr lang="it-IT" sz="1600" dirty="0" smtClean="0"/>
          </a:p>
          <a:p>
            <a:pPr marL="514350" indent="-514350">
              <a:buFont typeface="+mj-lt"/>
              <a:buAutoNum type="arabicPeriod"/>
            </a:pPr>
            <a:r>
              <a:rPr lang="it-IT" sz="1600" dirty="0" smtClean="0"/>
              <a:t>L'eventuale </a:t>
            </a:r>
            <a:r>
              <a:rPr lang="it-IT" sz="1600" dirty="0"/>
              <a:t>sostituzione delle persone di riferimento tecnico e/o amministrativo dovrà essere tempestivamente comunicata al </a:t>
            </a:r>
            <a:r>
              <a:rPr lang="it-IT" sz="1600" dirty="0" err="1"/>
              <a:t>Consortium</a:t>
            </a:r>
            <a:r>
              <a:rPr lang="it-IT" sz="1600" dirty="0"/>
              <a:t> GARR mediante invio di una versione aggiornata del modulo di adesione (</a:t>
            </a:r>
            <a:r>
              <a:rPr lang="it-IT" sz="1600" dirty="0">
                <a:hlinkClick r:id="rId4"/>
              </a:rPr>
              <a:t>vedi punto 1</a:t>
            </a:r>
            <a:r>
              <a:rPr lang="it-IT" sz="1600" dirty="0"/>
              <a:t>)</a:t>
            </a:r>
          </a:p>
        </p:txBody>
      </p:sp>
      <p:sp>
        <p:nvSpPr>
          <p:cNvPr id="5" name="Segnaposto numero diapositiva 4"/>
          <p:cNvSpPr>
            <a:spLocks noGrp="1"/>
          </p:cNvSpPr>
          <p:nvPr>
            <p:ph type="sldNum" sz="quarter" idx="12"/>
          </p:nvPr>
        </p:nvSpPr>
        <p:spPr/>
        <p:txBody>
          <a:bodyPr/>
          <a:lstStyle/>
          <a:p>
            <a:fld id="{8E290BCC-2989-4D30-AA4B-4327E33E8222}" type="slidenum">
              <a:rPr lang="it-IT" smtClean="0"/>
              <a:t>10</a:t>
            </a:fld>
            <a:endParaRPr lang="it-IT"/>
          </a:p>
        </p:txBody>
      </p:sp>
    </p:spTree>
    <p:extLst>
      <p:ext uri="{BB962C8B-B14F-4D97-AF65-F5344CB8AC3E}">
        <p14:creationId xmlns:p14="http://schemas.microsoft.com/office/powerpoint/2010/main" val="3761039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Mappa delle adesioni</a:t>
            </a:r>
            <a:endParaRPr lang="it-IT" dirty="0"/>
          </a:p>
        </p:txBody>
      </p:sp>
      <p:sp>
        <p:nvSpPr>
          <p:cNvPr id="3" name="Segnaposto contenuto 2"/>
          <p:cNvSpPr>
            <a:spLocks noGrp="1"/>
          </p:cNvSpPr>
          <p:nvPr>
            <p:ph idx="1"/>
          </p:nvPr>
        </p:nvSpPr>
        <p:spPr/>
        <p:txBody>
          <a:bodyPr/>
          <a:lstStyle/>
          <a:p>
            <a:pPr marL="0" indent="0">
              <a:buNone/>
            </a:pPr>
            <a:r>
              <a:rPr lang="it-IT" dirty="0" smtClean="0"/>
              <a:t>In Italia sono finora 45 </a:t>
            </a:r>
          </a:p>
          <a:p>
            <a:pPr marL="0" indent="0">
              <a:buNone/>
            </a:pPr>
            <a:r>
              <a:rPr lang="it-IT" dirty="0" smtClean="0"/>
              <a:t>gli istituti ed università </a:t>
            </a:r>
          </a:p>
          <a:p>
            <a:pPr marL="0" indent="0">
              <a:buNone/>
            </a:pPr>
            <a:r>
              <a:rPr lang="it-IT" dirty="0"/>
              <a:t>a</a:t>
            </a:r>
            <a:r>
              <a:rPr lang="it-IT" dirty="0" smtClean="0"/>
              <a:t>derenti ad </a:t>
            </a:r>
            <a:r>
              <a:rPr lang="it-IT" dirty="0" err="1" smtClean="0"/>
              <a:t>Eduroam</a:t>
            </a:r>
            <a:endParaRPr lang="it-IT" dirty="0"/>
          </a:p>
        </p:txBody>
      </p:sp>
      <p:sp>
        <p:nvSpPr>
          <p:cNvPr id="5" name="Segnaposto numero diapositiva 4"/>
          <p:cNvSpPr>
            <a:spLocks noGrp="1"/>
          </p:cNvSpPr>
          <p:nvPr>
            <p:ph type="sldNum" sz="quarter" idx="12"/>
          </p:nvPr>
        </p:nvSpPr>
        <p:spPr/>
        <p:txBody>
          <a:bodyPr/>
          <a:lstStyle/>
          <a:p>
            <a:fld id="{8E290BCC-2989-4D30-AA4B-4327E33E8222}" type="slidenum">
              <a:rPr lang="it-IT" smtClean="0"/>
              <a:t>11</a:t>
            </a:fld>
            <a:endParaRPr lang="it-IT"/>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484784"/>
            <a:ext cx="4169246" cy="4855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8032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2060"/>
                </a:solidFill>
              </a:rPr>
              <a:t>Le istituzioni </a:t>
            </a:r>
            <a:r>
              <a:rPr lang="it-IT" dirty="0" err="1">
                <a:solidFill>
                  <a:srgbClr val="002060"/>
                </a:solidFill>
              </a:rPr>
              <a:t>Eduroam</a:t>
            </a:r>
            <a:r>
              <a:rPr lang="it-IT" dirty="0">
                <a:solidFill>
                  <a:srgbClr val="002060"/>
                </a:solidFill>
              </a:rPr>
              <a:t> in Europa</a:t>
            </a:r>
            <a:endParaRPr lang="it-IT" dirty="0">
              <a:solidFill>
                <a:srgbClr val="002060"/>
              </a:solidFill>
            </a:endParaRPr>
          </a:p>
        </p:txBody>
      </p:sp>
      <p:sp>
        <p:nvSpPr>
          <p:cNvPr id="3" name="Segnaposto contenuto 2"/>
          <p:cNvSpPr>
            <a:spLocks noGrp="1"/>
          </p:cNvSpPr>
          <p:nvPr>
            <p:ph idx="1"/>
          </p:nvPr>
        </p:nvSpPr>
        <p:spPr/>
        <p:txBody>
          <a:bodyPr/>
          <a:lstStyle/>
          <a:p>
            <a:r>
              <a:rPr lang="it-IT" dirty="0" smtClean="0"/>
              <a:t>In alcuni paesi </a:t>
            </a:r>
          </a:p>
          <a:p>
            <a:pPr marL="0" indent="0">
              <a:buNone/>
            </a:pPr>
            <a:r>
              <a:rPr lang="it-IT" dirty="0" smtClean="0"/>
              <a:t>la copertura è quasi </a:t>
            </a:r>
          </a:p>
          <a:p>
            <a:pPr marL="0" indent="0">
              <a:buNone/>
            </a:pPr>
            <a:r>
              <a:rPr lang="it-IT" dirty="0" smtClean="0"/>
              <a:t>totale </a:t>
            </a:r>
          </a:p>
          <a:p>
            <a:pPr marL="0" indent="0">
              <a:buNone/>
            </a:pPr>
            <a:endParaRPr lang="it-IT" dirty="0" smtClean="0"/>
          </a:p>
          <a:p>
            <a:pPr marL="0" indent="0">
              <a:buNone/>
            </a:pPr>
            <a:r>
              <a:rPr lang="it-IT" dirty="0" smtClean="0"/>
              <a:t>Spagna</a:t>
            </a:r>
          </a:p>
          <a:p>
            <a:pPr marL="0" indent="0">
              <a:buNone/>
            </a:pPr>
            <a:r>
              <a:rPr lang="it-IT" dirty="0" smtClean="0"/>
              <a:t>Francia</a:t>
            </a:r>
          </a:p>
          <a:p>
            <a:pPr marL="0" indent="0">
              <a:buNone/>
            </a:pPr>
            <a:r>
              <a:rPr lang="it-IT" dirty="0" smtClean="0"/>
              <a:t>Olanda</a:t>
            </a:r>
          </a:p>
          <a:p>
            <a:pPr marL="0" indent="0">
              <a:buNone/>
            </a:pPr>
            <a:r>
              <a:rPr lang="it-IT" dirty="0" smtClean="0"/>
              <a:t>Rep. Ceca</a:t>
            </a:r>
          </a:p>
          <a:p>
            <a:pPr marL="0" indent="0">
              <a:buNone/>
            </a:pPr>
            <a:r>
              <a:rPr lang="it-IT" dirty="0" smtClean="0"/>
              <a:t>Finlandia</a:t>
            </a:r>
            <a:endParaRPr lang="it-IT" dirty="0"/>
          </a:p>
        </p:txBody>
      </p:sp>
      <p:sp>
        <p:nvSpPr>
          <p:cNvPr id="5" name="Segnaposto numero diapositiva 4"/>
          <p:cNvSpPr>
            <a:spLocks noGrp="1"/>
          </p:cNvSpPr>
          <p:nvPr>
            <p:ph type="sldNum" sz="quarter" idx="12"/>
          </p:nvPr>
        </p:nvSpPr>
        <p:spPr/>
        <p:txBody>
          <a:bodyPr/>
          <a:lstStyle/>
          <a:p>
            <a:fld id="{8E290BCC-2989-4D30-AA4B-4327E33E8222}" type="slidenum">
              <a:rPr lang="it-IT" smtClean="0"/>
              <a:t>12</a:t>
            </a:fld>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484784"/>
            <a:ext cx="4752528" cy="4982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199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Come si sviluppa</a:t>
            </a:r>
            <a:endParaRPr lang="it-IT" dirty="0">
              <a:solidFill>
                <a:srgbClr val="002060"/>
              </a:solidFill>
            </a:endParaRPr>
          </a:p>
        </p:txBody>
      </p:sp>
      <p:sp>
        <p:nvSpPr>
          <p:cNvPr id="3" name="Segnaposto contenuto 2"/>
          <p:cNvSpPr>
            <a:spLocks noGrp="1"/>
          </p:cNvSpPr>
          <p:nvPr>
            <p:ph idx="1"/>
          </p:nvPr>
        </p:nvSpPr>
        <p:spPr/>
        <p:txBody>
          <a:bodyPr/>
          <a:lstStyle/>
          <a:p>
            <a:r>
              <a:rPr lang="en-US" dirty="0" err="1" smtClean="0"/>
              <a:t>Eduroam</a:t>
            </a:r>
            <a:r>
              <a:rPr lang="en-US" dirty="0" smtClean="0"/>
              <a:t> continua a </a:t>
            </a:r>
            <a:r>
              <a:rPr lang="en-US" dirty="0" err="1" smtClean="0"/>
              <a:t>svilupparsi</a:t>
            </a:r>
            <a:r>
              <a:rPr lang="en-US" dirty="0" smtClean="0"/>
              <a:t> grazie al </a:t>
            </a:r>
            <a:r>
              <a:rPr lang="en-US" dirty="0" err="1" smtClean="0"/>
              <a:t>supporto</a:t>
            </a:r>
            <a:r>
              <a:rPr lang="en-US" dirty="0" smtClean="0"/>
              <a:t> di </a:t>
            </a:r>
            <a:r>
              <a:rPr lang="en-US" dirty="0" err="1" smtClean="0"/>
              <a:t>una</a:t>
            </a:r>
            <a:r>
              <a:rPr lang="en-US" dirty="0" smtClean="0"/>
              <a:t> </a:t>
            </a:r>
            <a:r>
              <a:rPr lang="en-US" dirty="0" err="1" smtClean="0"/>
              <a:t>apposita</a:t>
            </a:r>
            <a:r>
              <a:rPr lang="en-US" dirty="0" smtClean="0"/>
              <a:t> Joint Research Activity </a:t>
            </a:r>
            <a:r>
              <a:rPr lang="en-US" dirty="0" err="1" smtClean="0"/>
              <a:t>finanziata</a:t>
            </a:r>
            <a:r>
              <a:rPr lang="en-US" dirty="0" smtClean="0"/>
              <a:t> da GÉANT (JRA3).</a:t>
            </a:r>
          </a:p>
          <a:p>
            <a:r>
              <a:rPr lang="en-US" dirty="0" smtClean="0"/>
              <a:t>In </a:t>
            </a:r>
            <a:r>
              <a:rPr lang="en-US" dirty="0" err="1" smtClean="0"/>
              <a:t>questo</a:t>
            </a:r>
            <a:r>
              <a:rPr lang="en-US" dirty="0" smtClean="0"/>
              <a:t> </a:t>
            </a:r>
            <a:r>
              <a:rPr lang="en-US" dirty="0" err="1" smtClean="0"/>
              <a:t>ambito</a:t>
            </a:r>
            <a:r>
              <a:rPr lang="en-US" dirty="0" smtClean="0"/>
              <a:t>, </a:t>
            </a:r>
            <a:r>
              <a:rPr lang="en-US" dirty="0" err="1" smtClean="0"/>
              <a:t>sono</a:t>
            </a:r>
            <a:r>
              <a:rPr lang="en-US" dirty="0" smtClean="0"/>
              <a:t> </a:t>
            </a:r>
            <a:r>
              <a:rPr lang="en-US" dirty="0" err="1" smtClean="0"/>
              <a:t>stati</a:t>
            </a:r>
            <a:r>
              <a:rPr lang="en-US" dirty="0" smtClean="0"/>
              <a:t> </a:t>
            </a:r>
            <a:r>
              <a:rPr lang="en-US" dirty="0" err="1" smtClean="0"/>
              <a:t>sviluppati</a:t>
            </a:r>
            <a:r>
              <a:rPr lang="en-US" dirty="0" smtClean="0"/>
              <a:t> tool di </a:t>
            </a:r>
            <a:r>
              <a:rPr lang="en-US" dirty="0" err="1" smtClean="0"/>
              <a:t>monitoraggio</a:t>
            </a:r>
            <a:r>
              <a:rPr lang="en-US" dirty="0" smtClean="0"/>
              <a:t> e di </a:t>
            </a:r>
            <a:r>
              <a:rPr lang="en-US" dirty="0" err="1" smtClean="0"/>
              <a:t>supporto</a:t>
            </a:r>
            <a:r>
              <a:rPr lang="en-US" dirty="0" smtClean="0"/>
              <a:t> </a:t>
            </a:r>
            <a:r>
              <a:rPr lang="en-US" dirty="0" err="1" smtClean="0"/>
              <a:t>all’utente</a:t>
            </a:r>
            <a:r>
              <a:rPr lang="en-US" dirty="0" smtClean="0"/>
              <a:t>. </a:t>
            </a:r>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13</a:t>
            </a:fld>
            <a:endParaRPr lang="it-IT"/>
          </a:p>
        </p:txBody>
      </p:sp>
    </p:spTree>
    <p:extLst>
      <p:ext uri="{BB962C8B-B14F-4D97-AF65-F5344CB8AC3E}">
        <p14:creationId xmlns:p14="http://schemas.microsoft.com/office/powerpoint/2010/main" val="948408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002060"/>
                </a:solidFill>
              </a:rPr>
              <a:t>Cosa è stato fatto e cosa si sta facendo</a:t>
            </a:r>
            <a:endParaRPr lang="it-IT" dirty="0">
              <a:solidFill>
                <a:srgbClr val="002060"/>
              </a:solidFill>
            </a:endParaRPr>
          </a:p>
        </p:txBody>
      </p:sp>
      <p:sp>
        <p:nvSpPr>
          <p:cNvPr id="3" name="Segnaposto contenuto 2"/>
          <p:cNvSpPr>
            <a:spLocks noGrp="1"/>
          </p:cNvSpPr>
          <p:nvPr>
            <p:ph idx="1"/>
          </p:nvPr>
        </p:nvSpPr>
        <p:spPr/>
        <p:txBody>
          <a:bodyPr>
            <a:normAutofit fontScale="85000" lnSpcReduction="10000"/>
          </a:bodyPr>
          <a:lstStyle/>
          <a:p>
            <a:pPr marL="0" indent="0">
              <a:buNone/>
            </a:pPr>
            <a:r>
              <a:rPr lang="en-US" dirty="0" smtClean="0"/>
              <a:t>FATTO:</a:t>
            </a:r>
          </a:p>
          <a:p>
            <a:r>
              <a:rPr lang="en-US" dirty="0" err="1" smtClean="0"/>
              <a:t>Parziale</a:t>
            </a:r>
            <a:r>
              <a:rPr lang="en-US" dirty="0" smtClean="0"/>
              <a:t> </a:t>
            </a:r>
            <a:r>
              <a:rPr lang="en-US" dirty="0" err="1" smtClean="0"/>
              <a:t>standardizzazione</a:t>
            </a:r>
            <a:r>
              <a:rPr lang="en-US" dirty="0" smtClean="0"/>
              <a:t> di </a:t>
            </a:r>
            <a:r>
              <a:rPr lang="en-US" dirty="0" err="1" smtClean="0"/>
              <a:t>RadSec</a:t>
            </a:r>
            <a:r>
              <a:rPr lang="en-US" dirty="0" smtClean="0"/>
              <a:t> </a:t>
            </a:r>
            <a:r>
              <a:rPr lang="en-US" dirty="0" err="1" smtClean="0"/>
              <a:t>nell’ambito</a:t>
            </a:r>
            <a:r>
              <a:rPr lang="en-US" dirty="0" smtClean="0"/>
              <a:t> </a:t>
            </a:r>
            <a:r>
              <a:rPr lang="en-US" dirty="0" err="1" smtClean="0"/>
              <a:t>della</a:t>
            </a:r>
            <a:r>
              <a:rPr lang="en-US" dirty="0" smtClean="0"/>
              <a:t> IETF</a:t>
            </a:r>
          </a:p>
          <a:p>
            <a:r>
              <a:rPr lang="en-US" dirty="0" err="1" smtClean="0"/>
              <a:t>Integrazione</a:t>
            </a:r>
            <a:r>
              <a:rPr lang="en-US" dirty="0" smtClean="0"/>
              <a:t> di </a:t>
            </a:r>
            <a:r>
              <a:rPr lang="en-US" dirty="0" err="1" smtClean="0"/>
              <a:t>RadSec</a:t>
            </a:r>
            <a:r>
              <a:rPr lang="en-US" dirty="0" smtClean="0"/>
              <a:t> </a:t>
            </a:r>
            <a:r>
              <a:rPr lang="en-US" dirty="0" err="1" smtClean="0"/>
              <a:t>nella</a:t>
            </a:r>
            <a:r>
              <a:rPr lang="en-US" dirty="0" smtClean="0"/>
              <a:t> </a:t>
            </a:r>
            <a:r>
              <a:rPr lang="en-US" dirty="0" err="1" smtClean="0"/>
              <a:t>infrastruttura</a:t>
            </a:r>
            <a:r>
              <a:rPr lang="en-US" dirty="0" smtClean="0"/>
              <a:t> </a:t>
            </a:r>
            <a:r>
              <a:rPr lang="en-US" dirty="0" err="1" smtClean="0"/>
              <a:t>eduroam</a:t>
            </a:r>
            <a:endParaRPr lang="en-US" dirty="0" smtClean="0"/>
          </a:p>
          <a:p>
            <a:r>
              <a:rPr lang="en-US" dirty="0" err="1" smtClean="0"/>
              <a:t>Realizzazione</a:t>
            </a:r>
            <a:r>
              <a:rPr lang="en-US" dirty="0" smtClean="0"/>
              <a:t> di un </a:t>
            </a:r>
            <a:r>
              <a:rPr lang="en-US" dirty="0" err="1" smtClean="0"/>
              <a:t>RadSecProxy</a:t>
            </a:r>
            <a:endParaRPr lang="en-US" dirty="0" smtClean="0"/>
          </a:p>
          <a:p>
            <a:r>
              <a:rPr lang="en-US" dirty="0" err="1" smtClean="0"/>
              <a:t>Supporto</a:t>
            </a:r>
            <a:r>
              <a:rPr lang="en-US" dirty="0" smtClean="0"/>
              <a:t> di </a:t>
            </a:r>
            <a:r>
              <a:rPr lang="en-US" dirty="0" err="1" smtClean="0"/>
              <a:t>RadSec</a:t>
            </a:r>
            <a:r>
              <a:rPr lang="en-US" dirty="0" smtClean="0"/>
              <a:t> in </a:t>
            </a:r>
            <a:r>
              <a:rPr lang="en-US" dirty="0" err="1" smtClean="0"/>
              <a:t>FreeRADIUS</a:t>
            </a:r>
            <a:endParaRPr lang="en-US" dirty="0" smtClean="0"/>
          </a:p>
          <a:p>
            <a:pPr marL="0" indent="0">
              <a:buNone/>
            </a:pPr>
            <a:endParaRPr lang="en-US" dirty="0" smtClean="0"/>
          </a:p>
          <a:p>
            <a:pPr marL="0" indent="0">
              <a:buNone/>
            </a:pPr>
            <a:r>
              <a:rPr lang="en-US" dirty="0" smtClean="0"/>
              <a:t>DA FARE:</a:t>
            </a:r>
          </a:p>
          <a:p>
            <a:r>
              <a:rPr lang="en-US" dirty="0" err="1" smtClean="0"/>
              <a:t>Nuovi</a:t>
            </a:r>
            <a:r>
              <a:rPr lang="en-US" dirty="0" smtClean="0"/>
              <a:t> </a:t>
            </a:r>
            <a:r>
              <a:rPr lang="en-US" dirty="0" err="1" smtClean="0"/>
              <a:t>Protocolli</a:t>
            </a:r>
            <a:r>
              <a:rPr lang="en-US" dirty="0" smtClean="0"/>
              <a:t> di </a:t>
            </a:r>
            <a:r>
              <a:rPr lang="en-US" dirty="0" err="1" smtClean="0"/>
              <a:t>Autenticazione</a:t>
            </a:r>
            <a:endParaRPr lang="en-US" dirty="0" smtClean="0"/>
          </a:p>
          <a:p>
            <a:r>
              <a:rPr lang="en-US" dirty="0" err="1" smtClean="0"/>
              <a:t>Internazionalizzazione</a:t>
            </a:r>
            <a:r>
              <a:rPr lang="en-US" dirty="0" smtClean="0"/>
              <a:t> </a:t>
            </a:r>
            <a:r>
              <a:rPr lang="en-US" dirty="0" err="1" smtClean="0"/>
              <a:t>delle</a:t>
            </a:r>
            <a:r>
              <a:rPr lang="en-US" dirty="0" smtClean="0"/>
              <a:t> usernames (</a:t>
            </a:r>
            <a:r>
              <a:rPr lang="en-US" dirty="0" err="1" smtClean="0"/>
              <a:t>caratteri</a:t>
            </a:r>
            <a:r>
              <a:rPr lang="en-US" dirty="0" smtClean="0"/>
              <a:t> </a:t>
            </a:r>
            <a:r>
              <a:rPr lang="en-US" dirty="0" err="1" smtClean="0"/>
              <a:t>speciali</a:t>
            </a:r>
            <a:r>
              <a:rPr lang="en-US" dirty="0" smtClean="0"/>
              <a:t>)</a:t>
            </a:r>
          </a:p>
          <a:p>
            <a:r>
              <a:rPr lang="en-US" dirty="0" err="1" smtClean="0"/>
              <a:t>Gestione</a:t>
            </a:r>
            <a:r>
              <a:rPr lang="en-US" dirty="0" smtClean="0"/>
              <a:t> </a:t>
            </a:r>
            <a:r>
              <a:rPr lang="en-US" dirty="0" err="1" smtClean="0"/>
              <a:t>della</a:t>
            </a:r>
            <a:r>
              <a:rPr lang="en-US" dirty="0" smtClean="0"/>
              <a:t> privacy </a:t>
            </a:r>
            <a:r>
              <a:rPr lang="en-US" dirty="0" err="1" smtClean="0"/>
              <a:t>degli</a:t>
            </a:r>
            <a:r>
              <a:rPr lang="en-US" dirty="0" smtClean="0"/>
              <a:t> </a:t>
            </a:r>
            <a:r>
              <a:rPr lang="en-US" dirty="0" err="1" smtClean="0"/>
              <a:t>utenti</a:t>
            </a:r>
            <a:r>
              <a:rPr lang="en-US" dirty="0" smtClean="0"/>
              <a:t> </a:t>
            </a:r>
            <a:r>
              <a:rPr lang="en-US" dirty="0" err="1" smtClean="0"/>
              <a:t>rispetto</a:t>
            </a:r>
            <a:r>
              <a:rPr lang="en-US" dirty="0" smtClean="0"/>
              <a:t> </a:t>
            </a:r>
            <a:r>
              <a:rPr lang="en-US" dirty="0" err="1" smtClean="0"/>
              <a:t>alle</a:t>
            </a:r>
            <a:r>
              <a:rPr lang="en-US" dirty="0" smtClean="0"/>
              <a:t> </a:t>
            </a:r>
            <a:r>
              <a:rPr lang="en-US" dirty="0" err="1" smtClean="0"/>
              <a:t>analisi</a:t>
            </a:r>
            <a:r>
              <a:rPr lang="en-US" dirty="0" smtClean="0"/>
              <a:t> </a:t>
            </a:r>
            <a:r>
              <a:rPr lang="en-US" dirty="0" err="1" smtClean="0"/>
              <a:t>statistiche</a:t>
            </a:r>
            <a:endParaRPr lang="en-US" dirty="0" smtClean="0"/>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14</a:t>
            </a:fld>
            <a:endParaRPr lang="it-IT" dirty="0"/>
          </a:p>
        </p:txBody>
      </p:sp>
    </p:spTree>
    <p:extLst>
      <p:ext uri="{BB962C8B-B14F-4D97-AF65-F5344CB8AC3E}">
        <p14:creationId xmlns:p14="http://schemas.microsoft.com/office/powerpoint/2010/main" val="2399428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Cos’è EDUROAM</a:t>
            </a:r>
            <a:endParaRPr lang="it-IT" dirty="0">
              <a:solidFill>
                <a:srgbClr val="002060"/>
              </a:solidFill>
            </a:endParaRPr>
          </a:p>
        </p:txBody>
      </p:sp>
      <p:sp>
        <p:nvSpPr>
          <p:cNvPr id="3" name="Segnaposto contenuto 2"/>
          <p:cNvSpPr>
            <a:spLocks noGrp="1"/>
          </p:cNvSpPr>
          <p:nvPr>
            <p:ph idx="1"/>
          </p:nvPr>
        </p:nvSpPr>
        <p:spPr/>
        <p:txBody>
          <a:bodyPr/>
          <a:lstStyle/>
          <a:p>
            <a:r>
              <a:rPr lang="it-IT" dirty="0" err="1" smtClean="0"/>
              <a:t>Eduroam</a:t>
            </a:r>
            <a:r>
              <a:rPr lang="it-IT" dirty="0" smtClean="0"/>
              <a:t> (</a:t>
            </a:r>
            <a:r>
              <a:rPr lang="it-IT" dirty="0" err="1" smtClean="0"/>
              <a:t>Education</a:t>
            </a:r>
            <a:r>
              <a:rPr lang="it-IT" dirty="0" smtClean="0"/>
              <a:t> Roaming) è un servizio che offre un accesso wireless sicuro alla rete. Gli utenti roaming che visitano un istituto che aderisce all’iniziativa sono in grado di utilizzare la rete locale wireless (WLAN) usando le stesse credenziali (username e password) che userebbero nella propria istituzione di appartenenza, senza la necessità di ulteriori formalità presso l’istituto ospitante</a:t>
            </a:r>
            <a:endParaRPr lang="it-IT" dirty="0"/>
          </a:p>
        </p:txBody>
      </p:sp>
      <p:sp>
        <p:nvSpPr>
          <p:cNvPr id="6" name="Segnaposto piè di pagina 7"/>
          <p:cNvSpPr>
            <a:spLocks noGrp="1"/>
          </p:cNvSpPr>
          <p:nvPr>
            <p:ph type="ftr" sz="quarter" idx="11"/>
          </p:nvPr>
        </p:nvSpPr>
        <p:spPr>
          <a:xfrm>
            <a:off x="172786" y="6403429"/>
            <a:ext cx="2895600" cy="365125"/>
          </a:xfrm>
        </p:spPr>
        <p:txBody>
          <a:bodyPr/>
          <a:lstStyle/>
          <a:p>
            <a:r>
              <a:rPr lang="it-IT" sz="1400" b="1" dirty="0" smtClean="0">
                <a:solidFill>
                  <a:schemeClr val="tx1"/>
                </a:solidFill>
              </a:rPr>
              <a:t>Workshop 12/11/2010</a:t>
            </a:r>
            <a:endParaRPr lang="it-IT" sz="1400" b="1" dirty="0">
              <a:solidFill>
                <a:schemeClr val="tx1"/>
              </a:solidFill>
            </a:endParaRPr>
          </a:p>
        </p:txBody>
      </p:sp>
      <p:sp>
        <p:nvSpPr>
          <p:cNvPr id="4" name="Segnaposto numero diapositiva 3"/>
          <p:cNvSpPr>
            <a:spLocks noGrp="1"/>
          </p:cNvSpPr>
          <p:nvPr>
            <p:ph type="sldNum" sz="quarter" idx="12"/>
          </p:nvPr>
        </p:nvSpPr>
        <p:spPr/>
        <p:txBody>
          <a:bodyPr/>
          <a:lstStyle/>
          <a:p>
            <a:fld id="{8E290BCC-2989-4D30-AA4B-4327E33E8222}" type="slidenum">
              <a:rPr lang="it-IT" smtClean="0"/>
              <a:t>2</a:t>
            </a:fld>
            <a:endParaRPr lang="it-IT"/>
          </a:p>
        </p:txBody>
      </p:sp>
    </p:spTree>
    <p:extLst>
      <p:ext uri="{BB962C8B-B14F-4D97-AF65-F5344CB8AC3E}">
        <p14:creationId xmlns:p14="http://schemas.microsoft.com/office/powerpoint/2010/main" val="1267173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Articolazione in federazioni</a:t>
            </a:r>
            <a:endParaRPr lang="it-IT" dirty="0">
              <a:solidFill>
                <a:srgbClr val="002060"/>
              </a:solidFill>
            </a:endParaRPr>
          </a:p>
        </p:txBody>
      </p:sp>
      <p:sp>
        <p:nvSpPr>
          <p:cNvPr id="3" name="Segnaposto contenuto 2"/>
          <p:cNvSpPr>
            <a:spLocks noGrp="1"/>
          </p:cNvSpPr>
          <p:nvPr>
            <p:ph idx="1"/>
          </p:nvPr>
        </p:nvSpPr>
        <p:spPr/>
        <p:txBody>
          <a:bodyPr>
            <a:normAutofit/>
          </a:bodyPr>
          <a:lstStyle/>
          <a:p>
            <a:r>
              <a:rPr lang="en-US" dirty="0" smtClean="0"/>
              <a:t>Partita </a:t>
            </a:r>
            <a:r>
              <a:rPr lang="en-US" dirty="0" err="1" smtClean="0"/>
              <a:t>dapprima</a:t>
            </a:r>
            <a:r>
              <a:rPr lang="en-US" dirty="0" smtClean="0"/>
              <a:t> in Europa, </a:t>
            </a:r>
            <a:r>
              <a:rPr lang="en-US" dirty="0" err="1" smtClean="0"/>
              <a:t>Eduroam</a:t>
            </a:r>
            <a:r>
              <a:rPr lang="en-US" dirty="0" smtClean="0"/>
              <a:t> </a:t>
            </a:r>
            <a:r>
              <a:rPr lang="en-US" dirty="0" err="1" smtClean="0"/>
              <a:t>si</a:t>
            </a:r>
            <a:r>
              <a:rPr lang="en-US" dirty="0" smtClean="0"/>
              <a:t> è poi </a:t>
            </a:r>
            <a:r>
              <a:rPr lang="en-US" dirty="0" err="1" smtClean="0"/>
              <a:t>velocemente</a:t>
            </a:r>
            <a:r>
              <a:rPr lang="en-US" dirty="0" smtClean="0"/>
              <a:t> </a:t>
            </a:r>
            <a:r>
              <a:rPr lang="en-US" dirty="0" err="1" smtClean="0"/>
              <a:t>sviluppata</a:t>
            </a:r>
            <a:r>
              <a:rPr lang="en-US" dirty="0" smtClean="0"/>
              <a:t> in </a:t>
            </a:r>
            <a:r>
              <a:rPr lang="en-US" dirty="0" err="1" smtClean="0"/>
              <a:t>tutta</a:t>
            </a:r>
            <a:r>
              <a:rPr lang="en-US" dirty="0"/>
              <a:t> </a:t>
            </a:r>
            <a:r>
              <a:rPr lang="en-US" dirty="0" smtClean="0"/>
              <a:t>la </a:t>
            </a:r>
            <a:r>
              <a:rPr lang="en-US" dirty="0" err="1" smtClean="0"/>
              <a:t>comunità</a:t>
            </a:r>
            <a:r>
              <a:rPr lang="en-US" dirty="0" smtClean="0"/>
              <a:t> di </a:t>
            </a:r>
            <a:r>
              <a:rPr lang="en-US" dirty="0" err="1" smtClean="0"/>
              <a:t>ricerca</a:t>
            </a:r>
            <a:r>
              <a:rPr lang="en-US" dirty="0" smtClean="0"/>
              <a:t> e </a:t>
            </a:r>
            <a:r>
              <a:rPr lang="en-US" dirty="0" err="1" smtClean="0"/>
              <a:t>didattica</a:t>
            </a:r>
            <a:r>
              <a:rPr lang="en-US" dirty="0" smtClean="0"/>
              <a:t> in </a:t>
            </a:r>
            <a:r>
              <a:rPr lang="en-US" dirty="0" err="1" smtClean="0"/>
              <a:t>tutto</a:t>
            </a:r>
            <a:r>
              <a:rPr lang="en-US" dirty="0" smtClean="0"/>
              <a:t> </a:t>
            </a:r>
            <a:r>
              <a:rPr lang="en-US" dirty="0" err="1" smtClean="0"/>
              <a:t>il</a:t>
            </a:r>
            <a:r>
              <a:rPr lang="en-US" dirty="0" smtClean="0"/>
              <a:t> </a:t>
            </a:r>
            <a:r>
              <a:rPr lang="en-US" dirty="0" err="1" smtClean="0"/>
              <a:t>mondo</a:t>
            </a:r>
            <a:r>
              <a:rPr lang="en-US" dirty="0" smtClean="0"/>
              <a:t>.</a:t>
            </a:r>
          </a:p>
          <a:p>
            <a:r>
              <a:rPr lang="en-US" dirty="0" smtClean="0"/>
              <a:t>Al </a:t>
            </a:r>
            <a:r>
              <a:rPr lang="en-US" dirty="0" err="1" smtClean="0"/>
              <a:t>momento</a:t>
            </a:r>
            <a:r>
              <a:rPr lang="en-US" dirty="0" smtClean="0"/>
              <a:t> </a:t>
            </a:r>
            <a:r>
              <a:rPr lang="en-US" dirty="0" err="1" smtClean="0"/>
              <a:t>esistono</a:t>
            </a:r>
            <a:r>
              <a:rPr lang="en-US" dirty="0" smtClean="0"/>
              <a:t> </a:t>
            </a:r>
            <a:r>
              <a:rPr lang="en-US" dirty="0" err="1" smtClean="0"/>
              <a:t>tre</a:t>
            </a:r>
            <a:r>
              <a:rPr lang="en-US" dirty="0" smtClean="0"/>
              <a:t> </a:t>
            </a:r>
            <a:r>
              <a:rPr lang="en-US" dirty="0" err="1" smtClean="0"/>
              <a:t>confederazioni</a:t>
            </a:r>
            <a:r>
              <a:rPr lang="en-US" dirty="0" smtClean="0"/>
              <a:t> </a:t>
            </a:r>
            <a:r>
              <a:rPr lang="en-US" dirty="0" err="1" smtClean="0"/>
              <a:t>regionali</a:t>
            </a:r>
            <a:r>
              <a:rPr lang="en-US" dirty="0" smtClean="0"/>
              <a:t> di </a:t>
            </a:r>
            <a:r>
              <a:rPr lang="en-US" dirty="0" err="1" smtClean="0"/>
              <a:t>Eduroam</a:t>
            </a:r>
            <a:r>
              <a:rPr lang="en-US" dirty="0" smtClean="0"/>
              <a:t>, in Europa, Asia-</a:t>
            </a:r>
            <a:r>
              <a:rPr lang="en-US" dirty="0" err="1" smtClean="0"/>
              <a:t>Pacifico</a:t>
            </a:r>
            <a:r>
              <a:rPr lang="en-US" dirty="0" smtClean="0"/>
              <a:t> e </a:t>
            </a:r>
            <a:r>
              <a:rPr lang="en-US" dirty="0" err="1" smtClean="0"/>
              <a:t>nelle</a:t>
            </a:r>
            <a:r>
              <a:rPr lang="en-US" dirty="0" smtClean="0"/>
              <a:t> </a:t>
            </a:r>
            <a:r>
              <a:rPr lang="en-US" dirty="0" err="1" smtClean="0"/>
              <a:t>Americhe</a:t>
            </a:r>
            <a:r>
              <a:rPr lang="en-US" dirty="0" smtClean="0"/>
              <a:t>. </a:t>
            </a:r>
            <a:endParaRPr lang="en-US" dirty="0" smtClean="0"/>
          </a:p>
          <a:p>
            <a:r>
              <a:rPr lang="en-US" dirty="0" smtClean="0"/>
              <a:t>Un </a:t>
            </a:r>
            <a:r>
              <a:rPr lang="en-US" dirty="0" err="1" smtClean="0"/>
              <a:t>sistema</a:t>
            </a:r>
            <a:r>
              <a:rPr lang="en-US" dirty="0" smtClean="0"/>
              <a:t> </a:t>
            </a:r>
            <a:r>
              <a:rPr lang="en-US" dirty="0" err="1" smtClean="0"/>
              <a:t>gerarchico</a:t>
            </a:r>
            <a:r>
              <a:rPr lang="en-US" dirty="0" smtClean="0"/>
              <a:t> di server RADIUS è </a:t>
            </a:r>
            <a:r>
              <a:rPr lang="en-US" dirty="0" err="1" smtClean="0"/>
              <a:t>usato</a:t>
            </a:r>
            <a:r>
              <a:rPr lang="en-US" dirty="0" smtClean="0"/>
              <a:t> per </a:t>
            </a:r>
            <a:r>
              <a:rPr lang="en-US" dirty="0" err="1" smtClean="0"/>
              <a:t>trasportare</a:t>
            </a:r>
            <a:r>
              <a:rPr lang="en-US" dirty="0" smtClean="0"/>
              <a:t> le </a:t>
            </a:r>
            <a:r>
              <a:rPr lang="en-US" dirty="0" err="1" smtClean="0"/>
              <a:t>richieste</a:t>
            </a:r>
            <a:r>
              <a:rPr lang="en-US" dirty="0" smtClean="0"/>
              <a:t> di </a:t>
            </a:r>
            <a:r>
              <a:rPr lang="en-US" dirty="0" err="1" smtClean="0"/>
              <a:t>autenticazione</a:t>
            </a:r>
            <a:r>
              <a:rPr lang="en-US" dirty="0" smtClean="0"/>
              <a:t> </a:t>
            </a:r>
            <a:r>
              <a:rPr lang="en-US" dirty="0" err="1" smtClean="0"/>
              <a:t>degli</a:t>
            </a:r>
            <a:r>
              <a:rPr lang="en-US" dirty="0" smtClean="0"/>
              <a:t> </a:t>
            </a:r>
            <a:r>
              <a:rPr lang="en-US" dirty="0" err="1" smtClean="0"/>
              <a:t>utenti</a:t>
            </a:r>
            <a:r>
              <a:rPr lang="en-US" dirty="0" smtClean="0"/>
              <a:t> “</a:t>
            </a:r>
            <a:r>
              <a:rPr lang="en-US" dirty="0" err="1" smtClean="0"/>
              <a:t>visitatori</a:t>
            </a:r>
            <a:r>
              <a:rPr lang="en-US" dirty="0" smtClean="0"/>
              <a:t>” </a:t>
            </a:r>
            <a:r>
              <a:rPr lang="en-US" dirty="0" err="1" smtClean="0"/>
              <a:t>fino</a:t>
            </a:r>
            <a:r>
              <a:rPr lang="en-US" dirty="0" smtClean="0"/>
              <a:t> </a:t>
            </a:r>
            <a:r>
              <a:rPr lang="en-US" dirty="0" err="1" smtClean="0"/>
              <a:t>alla</a:t>
            </a:r>
            <a:r>
              <a:rPr lang="en-US" dirty="0" smtClean="0"/>
              <a:t> </a:t>
            </a:r>
            <a:r>
              <a:rPr lang="en-US" dirty="0" err="1" smtClean="0"/>
              <a:t>loro</a:t>
            </a:r>
            <a:r>
              <a:rPr lang="en-US" dirty="0" smtClean="0"/>
              <a:t> </a:t>
            </a:r>
            <a:r>
              <a:rPr lang="en-US" dirty="0" err="1" smtClean="0"/>
              <a:t>istituzione</a:t>
            </a:r>
            <a:r>
              <a:rPr lang="en-US" dirty="0" smtClean="0"/>
              <a:t>, e </a:t>
            </a:r>
            <a:r>
              <a:rPr lang="en-US" dirty="0" err="1" smtClean="0"/>
              <a:t>ricevere</a:t>
            </a:r>
            <a:r>
              <a:rPr lang="en-US" dirty="0" smtClean="0"/>
              <a:t> la </a:t>
            </a:r>
            <a:r>
              <a:rPr lang="en-US" dirty="0" err="1" smtClean="0"/>
              <a:t>risposta</a:t>
            </a:r>
            <a:r>
              <a:rPr lang="en-US" dirty="0" smtClean="0"/>
              <a:t>. </a:t>
            </a:r>
            <a:endParaRPr lang="en-US" dirty="0" smtClean="0"/>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3</a:t>
            </a:fld>
            <a:endParaRPr lang="it-IT"/>
          </a:p>
        </p:txBody>
      </p:sp>
    </p:spTree>
    <p:extLst>
      <p:ext uri="{BB962C8B-B14F-4D97-AF65-F5344CB8AC3E}">
        <p14:creationId xmlns:p14="http://schemas.microsoft.com/office/powerpoint/2010/main" val="2911499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L’autenticazione</a:t>
            </a:r>
            <a:endParaRPr lang="it-IT" dirty="0"/>
          </a:p>
        </p:txBody>
      </p:sp>
      <p:sp>
        <p:nvSpPr>
          <p:cNvPr id="3" name="Segnaposto contenuto 2"/>
          <p:cNvSpPr>
            <a:spLocks noGrp="1"/>
          </p:cNvSpPr>
          <p:nvPr>
            <p:ph idx="1"/>
          </p:nvPr>
        </p:nvSpPr>
        <p:spPr/>
        <p:txBody>
          <a:bodyPr/>
          <a:lstStyle/>
          <a:p>
            <a:r>
              <a:rPr lang="it-IT" dirty="0" smtClean="0"/>
              <a:t>Il processo di autenticazione segue le regole 802.1X</a:t>
            </a:r>
          </a:p>
          <a:p>
            <a:r>
              <a:rPr lang="it-IT" dirty="0" smtClean="0"/>
              <a:t>Il server di autenticazione è di tipo RADIUS</a:t>
            </a:r>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4</a:t>
            </a:fld>
            <a:endParaRPr lang="it-I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75" y="3861048"/>
            <a:ext cx="65722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9387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solidFill>
                  <a:srgbClr val="002060"/>
                </a:solidFill>
              </a:rPr>
              <a:t>Eduroam</a:t>
            </a:r>
            <a:r>
              <a:rPr lang="it-IT" dirty="0" smtClean="0">
                <a:solidFill>
                  <a:srgbClr val="002060"/>
                </a:solidFill>
              </a:rPr>
              <a:t> in Europa</a:t>
            </a:r>
            <a:endParaRPr lang="it-IT" dirty="0">
              <a:solidFill>
                <a:srgbClr val="002060"/>
              </a:solidFill>
            </a:endParaRPr>
          </a:p>
        </p:txBody>
      </p:sp>
      <p:sp>
        <p:nvSpPr>
          <p:cNvPr id="3" name="Segnaposto contenuto 2"/>
          <p:cNvSpPr>
            <a:spLocks noGrp="1"/>
          </p:cNvSpPr>
          <p:nvPr>
            <p:ph idx="1"/>
          </p:nvPr>
        </p:nvSpPr>
        <p:spPr/>
        <p:txBody>
          <a:bodyPr/>
          <a:lstStyle/>
          <a:p>
            <a:pPr marL="0" indent="0">
              <a:buNone/>
            </a:pPr>
            <a:r>
              <a:rPr lang="it-IT" dirty="0" smtClean="0"/>
              <a:t>36 federazioni </a:t>
            </a:r>
          </a:p>
          <a:p>
            <a:pPr marL="0" indent="0">
              <a:buNone/>
            </a:pPr>
            <a:r>
              <a:rPr lang="it-IT" dirty="0" smtClean="0"/>
              <a:t>Nazionali</a:t>
            </a:r>
          </a:p>
          <a:p>
            <a:pPr marL="0" indent="0">
              <a:buNone/>
            </a:pPr>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5</a:t>
            </a:fld>
            <a:r>
              <a:rPr lang="it-IT" dirty="0" smtClean="0"/>
              <a:t> di </a:t>
            </a:r>
            <a:r>
              <a:rPr lang="it-IT" dirty="0" smtClean="0"/>
              <a:t>10</a:t>
            </a:r>
            <a:endParaRPr lang="it-IT"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1268760"/>
            <a:ext cx="5256584"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7074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Come è organizzato in Europa</a:t>
            </a:r>
            <a:endParaRPr lang="it-IT" dirty="0">
              <a:solidFill>
                <a:srgbClr val="002060"/>
              </a:solidFill>
            </a:endParaRPr>
          </a:p>
        </p:txBody>
      </p:sp>
      <p:sp>
        <p:nvSpPr>
          <p:cNvPr id="3" name="Segnaposto contenuto 2"/>
          <p:cNvSpPr>
            <a:spLocks noGrp="1"/>
          </p:cNvSpPr>
          <p:nvPr>
            <p:ph idx="1"/>
          </p:nvPr>
        </p:nvSpPr>
        <p:spPr/>
        <p:txBody>
          <a:bodyPr>
            <a:normAutofit fontScale="92500" lnSpcReduction="20000"/>
          </a:bodyPr>
          <a:lstStyle/>
          <a:p>
            <a:r>
              <a:rPr lang="en-US" dirty="0" smtClean="0"/>
              <a:t>In Europa </a:t>
            </a:r>
            <a:r>
              <a:rPr lang="en-US" dirty="0" err="1" smtClean="0"/>
              <a:t>il</a:t>
            </a:r>
            <a:r>
              <a:rPr lang="en-US" dirty="0" smtClean="0"/>
              <a:t> </a:t>
            </a:r>
            <a:r>
              <a:rPr lang="en-US" dirty="0" err="1" smtClean="0"/>
              <a:t>servizio</a:t>
            </a:r>
            <a:r>
              <a:rPr lang="en-US" dirty="0" smtClean="0"/>
              <a:t> </a:t>
            </a:r>
            <a:r>
              <a:rPr lang="en-US" dirty="0" err="1" smtClean="0"/>
              <a:t>eduroam</a:t>
            </a:r>
            <a:r>
              <a:rPr lang="en-US" dirty="0" smtClean="0"/>
              <a:t> è un </a:t>
            </a:r>
            <a:r>
              <a:rPr lang="en-US" dirty="0" err="1" smtClean="0"/>
              <a:t>servizio</a:t>
            </a:r>
            <a:r>
              <a:rPr lang="en-US" dirty="0" smtClean="0"/>
              <a:t> </a:t>
            </a:r>
            <a:r>
              <a:rPr lang="en-US" dirty="0" err="1" smtClean="0"/>
              <a:t>confederato</a:t>
            </a:r>
            <a:r>
              <a:rPr lang="en-US" dirty="0" smtClean="0"/>
              <a:t>, </a:t>
            </a:r>
            <a:r>
              <a:rPr lang="en-US" dirty="0" err="1" smtClean="0"/>
              <a:t>fornito</a:t>
            </a:r>
            <a:r>
              <a:rPr lang="en-US" dirty="0" smtClean="0"/>
              <a:t> grazie </a:t>
            </a:r>
            <a:r>
              <a:rPr lang="en-US" dirty="0" err="1" smtClean="0"/>
              <a:t>alla</a:t>
            </a:r>
            <a:r>
              <a:rPr lang="en-US" dirty="0" smtClean="0"/>
              <a:t> </a:t>
            </a:r>
            <a:r>
              <a:rPr lang="en-US" dirty="0" err="1" smtClean="0"/>
              <a:t>collaborazione</a:t>
            </a:r>
            <a:r>
              <a:rPr lang="en-US" dirty="0" smtClean="0"/>
              <a:t> di 36 </a:t>
            </a:r>
            <a:r>
              <a:rPr lang="en-US" dirty="0" err="1" smtClean="0"/>
              <a:t>federazioni</a:t>
            </a:r>
            <a:r>
              <a:rPr lang="en-US" dirty="0" smtClean="0"/>
              <a:t> </a:t>
            </a:r>
            <a:r>
              <a:rPr lang="en-US" dirty="0" err="1" smtClean="0"/>
              <a:t>nazionali</a:t>
            </a:r>
            <a:r>
              <a:rPr lang="en-US" dirty="0" smtClean="0"/>
              <a:t>. </a:t>
            </a:r>
          </a:p>
          <a:p>
            <a:r>
              <a:rPr lang="en-US" dirty="0" err="1" smtClean="0"/>
              <a:t>Queste</a:t>
            </a:r>
            <a:r>
              <a:rPr lang="en-US" dirty="0" smtClean="0"/>
              <a:t> </a:t>
            </a:r>
            <a:r>
              <a:rPr lang="en-US" dirty="0" err="1" smtClean="0"/>
              <a:t>federazioni</a:t>
            </a:r>
            <a:r>
              <a:rPr lang="en-US" dirty="0" smtClean="0"/>
              <a:t> </a:t>
            </a:r>
            <a:r>
              <a:rPr lang="en-US" dirty="0" err="1" smtClean="0"/>
              <a:t>coinvolgono</a:t>
            </a:r>
            <a:r>
              <a:rPr lang="en-US" dirty="0" smtClean="0"/>
              <a:t> </a:t>
            </a:r>
            <a:r>
              <a:rPr lang="en-US" dirty="0" err="1" smtClean="0"/>
              <a:t>centinaia</a:t>
            </a:r>
            <a:r>
              <a:rPr lang="en-US" dirty="0" smtClean="0"/>
              <a:t> di </a:t>
            </a:r>
            <a:r>
              <a:rPr lang="en-US" dirty="0" err="1" smtClean="0"/>
              <a:t>università</a:t>
            </a:r>
            <a:r>
              <a:rPr lang="en-US" dirty="0" smtClean="0"/>
              <a:t> </a:t>
            </a:r>
            <a:r>
              <a:rPr lang="en-US" dirty="0" err="1" smtClean="0"/>
              <a:t>ed</a:t>
            </a:r>
            <a:r>
              <a:rPr lang="en-US" dirty="0" smtClean="0"/>
              <a:t> </a:t>
            </a:r>
            <a:r>
              <a:rPr lang="en-US" dirty="0" err="1" smtClean="0"/>
              <a:t>istituti</a:t>
            </a:r>
            <a:r>
              <a:rPr lang="en-US" dirty="0" smtClean="0"/>
              <a:t>, la </a:t>
            </a:r>
            <a:r>
              <a:rPr lang="en-US" dirty="0" err="1" smtClean="0"/>
              <a:t>maggior</a:t>
            </a:r>
            <a:r>
              <a:rPr lang="en-US" dirty="0" smtClean="0"/>
              <a:t> parte </a:t>
            </a:r>
            <a:r>
              <a:rPr lang="en-US" dirty="0" err="1" smtClean="0"/>
              <a:t>dei</a:t>
            </a:r>
            <a:r>
              <a:rPr lang="en-US" dirty="0" smtClean="0"/>
              <a:t> </a:t>
            </a:r>
            <a:r>
              <a:rPr lang="en-US" dirty="0" err="1" smtClean="0"/>
              <a:t>quali</a:t>
            </a:r>
            <a:r>
              <a:rPr lang="en-US" dirty="0" smtClean="0"/>
              <a:t> </a:t>
            </a:r>
            <a:r>
              <a:rPr lang="en-US" dirty="0" err="1" smtClean="0"/>
              <a:t>gestiscde</a:t>
            </a:r>
            <a:r>
              <a:rPr lang="en-US" dirty="0" smtClean="0"/>
              <a:t> in </a:t>
            </a:r>
            <a:r>
              <a:rPr lang="en-US" dirty="0" err="1" smtClean="0"/>
              <a:t>proprio</a:t>
            </a:r>
            <a:r>
              <a:rPr lang="en-US" dirty="0" smtClean="0"/>
              <a:t> la </a:t>
            </a:r>
            <a:r>
              <a:rPr lang="en-US" dirty="0" err="1" smtClean="0"/>
              <a:t>propria</a:t>
            </a:r>
            <a:r>
              <a:rPr lang="en-US" dirty="0" smtClean="0"/>
              <a:t> </a:t>
            </a:r>
            <a:r>
              <a:rPr lang="en-US" dirty="0" err="1" smtClean="0"/>
              <a:t>infrastruttura</a:t>
            </a:r>
            <a:r>
              <a:rPr lang="en-US" dirty="0" smtClean="0"/>
              <a:t> di </a:t>
            </a:r>
            <a:r>
              <a:rPr lang="en-US" dirty="0" err="1" smtClean="0"/>
              <a:t>servizo</a:t>
            </a:r>
            <a:r>
              <a:rPr lang="en-US" dirty="0" smtClean="0"/>
              <a:t>.</a:t>
            </a:r>
          </a:p>
          <a:p>
            <a:r>
              <a:rPr lang="en-US" dirty="0" smtClean="0"/>
              <a:t>Un </a:t>
            </a:r>
            <a:r>
              <a:rPr lang="en-US" dirty="0" err="1" smtClean="0"/>
              <a:t>coordinamento</a:t>
            </a:r>
            <a:r>
              <a:rPr lang="en-US" dirty="0" smtClean="0"/>
              <a:t> </a:t>
            </a:r>
            <a:r>
              <a:rPr lang="en-US" dirty="0" err="1" smtClean="0"/>
              <a:t>nazionale</a:t>
            </a:r>
            <a:r>
              <a:rPr lang="en-US" dirty="0" smtClean="0"/>
              <a:t> </a:t>
            </a:r>
            <a:r>
              <a:rPr lang="en-US" dirty="0" err="1" smtClean="0"/>
              <a:t>ed</a:t>
            </a:r>
            <a:r>
              <a:rPr lang="en-US" dirty="0" smtClean="0"/>
              <a:t> </a:t>
            </a:r>
            <a:r>
              <a:rPr lang="en-US" dirty="0" err="1" smtClean="0"/>
              <a:t>internazionale</a:t>
            </a:r>
            <a:r>
              <a:rPr lang="en-US" dirty="0" smtClean="0"/>
              <a:t> è </a:t>
            </a:r>
            <a:r>
              <a:rPr lang="en-US" dirty="0" err="1" smtClean="0"/>
              <a:t>fornito</a:t>
            </a:r>
            <a:r>
              <a:rPr lang="en-US" dirty="0" smtClean="0"/>
              <a:t> </a:t>
            </a:r>
            <a:r>
              <a:rPr lang="en-US" dirty="0" err="1" smtClean="0"/>
              <a:t>dagli</a:t>
            </a:r>
            <a:r>
              <a:rPr lang="en-US" dirty="0" smtClean="0"/>
              <a:t> </a:t>
            </a:r>
            <a:r>
              <a:rPr lang="en-US" dirty="0" err="1" smtClean="0"/>
              <a:t>operatori</a:t>
            </a:r>
            <a:r>
              <a:rPr lang="en-US" dirty="0" smtClean="0"/>
              <a:t> </a:t>
            </a:r>
            <a:r>
              <a:rPr lang="en-US" dirty="0" err="1" smtClean="0"/>
              <a:t>nazionali</a:t>
            </a:r>
            <a:r>
              <a:rPr lang="en-US" dirty="0" smtClean="0"/>
              <a:t> di roaming (in Italia </a:t>
            </a:r>
            <a:r>
              <a:rPr lang="en-US" dirty="0" err="1" smtClean="0"/>
              <a:t>il</a:t>
            </a:r>
            <a:r>
              <a:rPr lang="en-US" dirty="0" smtClean="0"/>
              <a:t> GARR) e da un Team </a:t>
            </a:r>
            <a:r>
              <a:rPr lang="en-US" dirty="0" err="1" smtClean="0"/>
              <a:t>Operativo</a:t>
            </a:r>
            <a:r>
              <a:rPr lang="en-US" dirty="0" smtClean="0"/>
              <a:t> </a:t>
            </a:r>
            <a:r>
              <a:rPr lang="en-US" dirty="0" err="1" smtClean="0"/>
              <a:t>centrale</a:t>
            </a:r>
            <a:r>
              <a:rPr lang="en-US" dirty="0" smtClean="0"/>
              <a:t>, </a:t>
            </a:r>
            <a:r>
              <a:rPr lang="en-US" dirty="0" err="1" smtClean="0"/>
              <a:t>finanziato</a:t>
            </a:r>
            <a:r>
              <a:rPr lang="en-US" dirty="0" smtClean="0"/>
              <a:t> dal </a:t>
            </a:r>
            <a:r>
              <a:rPr lang="en-US" dirty="0" err="1" smtClean="0"/>
              <a:t>progetto</a:t>
            </a:r>
            <a:r>
              <a:rPr lang="en-US" dirty="0" smtClean="0"/>
              <a:t> GÉANT (GN3) .</a:t>
            </a:r>
          </a:p>
          <a:p>
            <a:r>
              <a:rPr lang="en-US" dirty="0" smtClean="0"/>
              <a:t>Il Team </a:t>
            </a:r>
            <a:r>
              <a:rPr lang="en-US" dirty="0" err="1" smtClean="0"/>
              <a:t>operativo</a:t>
            </a:r>
            <a:r>
              <a:rPr lang="en-US" dirty="0" smtClean="0"/>
              <a:t> </a:t>
            </a:r>
            <a:r>
              <a:rPr lang="en-US" dirty="0" err="1" smtClean="0"/>
              <a:t>porta</a:t>
            </a:r>
            <a:r>
              <a:rPr lang="en-US" dirty="0" smtClean="0"/>
              <a:t> </a:t>
            </a:r>
            <a:r>
              <a:rPr lang="en-US" dirty="0" err="1" smtClean="0"/>
              <a:t>avanti</a:t>
            </a:r>
            <a:r>
              <a:rPr lang="en-US" dirty="0" smtClean="0"/>
              <a:t> le </a:t>
            </a:r>
            <a:r>
              <a:rPr lang="en-US" dirty="0" err="1" smtClean="0"/>
              <a:t>operazioni</a:t>
            </a:r>
            <a:r>
              <a:rPr lang="en-US" dirty="0" smtClean="0"/>
              <a:t> </a:t>
            </a:r>
            <a:r>
              <a:rPr lang="en-US" dirty="0" err="1" smtClean="0"/>
              <a:t>quotidiane</a:t>
            </a:r>
            <a:r>
              <a:rPr lang="en-US" dirty="0" smtClean="0"/>
              <a:t>, con </a:t>
            </a:r>
            <a:r>
              <a:rPr lang="en-US" dirty="0" err="1" smtClean="0"/>
              <a:t>personale</a:t>
            </a:r>
            <a:r>
              <a:rPr lang="en-US" dirty="0" smtClean="0"/>
              <a:t> </a:t>
            </a:r>
            <a:r>
              <a:rPr lang="en-US" dirty="0" err="1" smtClean="0"/>
              <a:t>fornito</a:t>
            </a:r>
            <a:r>
              <a:rPr lang="en-US" dirty="0" smtClean="0"/>
              <a:t> </a:t>
            </a:r>
            <a:r>
              <a:rPr lang="en-US" dirty="0" err="1" smtClean="0"/>
              <a:t>anche</a:t>
            </a:r>
            <a:r>
              <a:rPr lang="en-US" dirty="0" smtClean="0"/>
              <a:t> da </a:t>
            </a:r>
            <a:r>
              <a:rPr lang="en-US" dirty="0" err="1" smtClean="0">
                <a:hlinkClick r:id="rId2"/>
              </a:rPr>
              <a:t>Srce</a:t>
            </a:r>
            <a:r>
              <a:rPr lang="en-US" dirty="0" smtClean="0"/>
              <a:t>, </a:t>
            </a:r>
            <a:r>
              <a:rPr lang="en-US" dirty="0" err="1" smtClean="0">
                <a:hlinkClick r:id="rId3"/>
              </a:rPr>
              <a:t>SURFnet</a:t>
            </a:r>
            <a:r>
              <a:rPr lang="en-US" dirty="0" smtClean="0"/>
              <a:t>, </a:t>
            </a:r>
            <a:r>
              <a:rPr lang="en-US" dirty="0" smtClean="0">
                <a:hlinkClick r:id="rId4"/>
              </a:rPr>
              <a:t>UNI-C</a:t>
            </a:r>
            <a:r>
              <a:rPr lang="en-US" dirty="0" smtClean="0"/>
              <a:t> e </a:t>
            </a:r>
            <a:r>
              <a:rPr lang="en-US" dirty="0" smtClean="0">
                <a:hlinkClick r:id="rId5"/>
              </a:rPr>
              <a:t>TERENA</a:t>
            </a:r>
            <a:r>
              <a:rPr lang="en-US" dirty="0" smtClean="0"/>
              <a:t>. </a:t>
            </a:r>
          </a:p>
        </p:txBody>
      </p:sp>
      <p:sp>
        <p:nvSpPr>
          <p:cNvPr id="4" name="Segnaposto numero diapositiva 3"/>
          <p:cNvSpPr>
            <a:spLocks noGrp="1"/>
          </p:cNvSpPr>
          <p:nvPr>
            <p:ph type="sldNum" sz="quarter" idx="12"/>
          </p:nvPr>
        </p:nvSpPr>
        <p:spPr/>
        <p:txBody>
          <a:bodyPr/>
          <a:lstStyle/>
          <a:p>
            <a:fld id="{8E290BCC-2989-4D30-AA4B-4327E33E8222}" type="slidenum">
              <a:rPr lang="it-IT" smtClean="0"/>
              <a:t>6</a:t>
            </a:fld>
            <a:endParaRPr lang="it-IT"/>
          </a:p>
        </p:txBody>
      </p:sp>
    </p:spTree>
    <p:extLst>
      <p:ext uri="{BB962C8B-B14F-4D97-AF65-F5344CB8AC3E}">
        <p14:creationId xmlns:p14="http://schemas.microsoft.com/office/powerpoint/2010/main" val="4238578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rgbClr val="002060"/>
                </a:solidFill>
              </a:rPr>
              <a:t>Come è organizzato </a:t>
            </a:r>
            <a:r>
              <a:rPr lang="it-IT" dirty="0" smtClean="0">
                <a:solidFill>
                  <a:srgbClr val="002060"/>
                </a:solidFill>
              </a:rPr>
              <a:t>in Italia</a:t>
            </a:r>
            <a:endParaRPr lang="it-IT" dirty="0"/>
          </a:p>
        </p:txBody>
      </p:sp>
      <p:sp>
        <p:nvSpPr>
          <p:cNvPr id="3" name="Segnaposto contenuto 2"/>
          <p:cNvSpPr>
            <a:spLocks noGrp="1"/>
          </p:cNvSpPr>
          <p:nvPr>
            <p:ph idx="1"/>
          </p:nvPr>
        </p:nvSpPr>
        <p:spPr/>
        <p:txBody>
          <a:bodyPr>
            <a:normAutofit/>
          </a:bodyPr>
          <a:lstStyle/>
          <a:p>
            <a:r>
              <a:rPr lang="it-IT" dirty="0" smtClean="0"/>
              <a:t>Lo </a:t>
            </a:r>
            <a:r>
              <a:rPr lang="it-IT" dirty="0"/>
              <a:t>scopo della </a:t>
            </a:r>
            <a:r>
              <a:rPr lang="it-IT" dirty="0">
                <a:hlinkClick r:id="rId2" tooltip="EduRoam"/>
              </a:rPr>
              <a:t>Federazione Italiana </a:t>
            </a:r>
            <a:r>
              <a:rPr lang="it-IT" dirty="0" err="1">
                <a:hlinkClick r:id="rId2" tooltip="EduRoam"/>
              </a:rPr>
              <a:t>Eduroam</a:t>
            </a:r>
            <a:r>
              <a:rPr lang="it-IT" dirty="0"/>
              <a:t> è di facilitare l'accesso alla </a:t>
            </a:r>
            <a:r>
              <a:rPr lang="it-IT" dirty="0">
                <a:hlinkClick r:id="rId3" tooltip="rete GARR"/>
              </a:rPr>
              <a:t>rete GARR</a:t>
            </a:r>
            <a:r>
              <a:rPr lang="it-IT" dirty="0"/>
              <a:t> e alle altre reti ad essa connesse agli utenti mobili (roaming </a:t>
            </a:r>
            <a:r>
              <a:rPr lang="it-IT" dirty="0" err="1"/>
              <a:t>users</a:t>
            </a:r>
            <a:r>
              <a:rPr lang="it-IT" dirty="0"/>
              <a:t>) delle organizzazioni partecipanti (servizio </a:t>
            </a:r>
            <a:r>
              <a:rPr lang="it-IT" dirty="0" err="1"/>
              <a:t>Eduroam</a:t>
            </a:r>
            <a:r>
              <a:rPr lang="it-IT" dirty="0"/>
              <a:t>). </a:t>
            </a:r>
          </a:p>
          <a:p>
            <a:r>
              <a:rPr lang="it-IT" dirty="0"/>
              <a:t>La Federazione è coordinata dal </a:t>
            </a:r>
            <a:r>
              <a:rPr lang="it-IT" dirty="0" err="1">
                <a:hlinkClick r:id="rId4" tooltip="GARR"/>
              </a:rPr>
              <a:t>Consortium</a:t>
            </a:r>
            <a:r>
              <a:rPr lang="it-IT" dirty="0">
                <a:hlinkClick r:id="rId4" tooltip="GARR"/>
              </a:rPr>
              <a:t> GARR</a:t>
            </a:r>
            <a:r>
              <a:rPr lang="it-IT" dirty="0"/>
              <a:t>, che la rappresenta presso le altre federazioni e confederazioni. </a:t>
            </a:r>
            <a:endParaRPr lang="it-IT" dirty="0" smtClean="0"/>
          </a:p>
          <a:p>
            <a:r>
              <a:rPr lang="it-IT" dirty="0" err="1" smtClean="0"/>
              <a:t>Eduroam</a:t>
            </a:r>
            <a:r>
              <a:rPr lang="it-IT" dirty="0" smtClean="0"/>
              <a:t> </a:t>
            </a:r>
            <a:r>
              <a:rPr lang="it-IT" dirty="0"/>
              <a:t>è un marchio registrato di </a:t>
            </a:r>
            <a:r>
              <a:rPr lang="it-IT" dirty="0">
                <a:hlinkClick r:id="rId5" tooltip="TERENA"/>
              </a:rPr>
              <a:t>TERENA</a:t>
            </a:r>
            <a:r>
              <a:rPr lang="it-IT" dirty="0"/>
              <a:t> </a:t>
            </a:r>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7</a:t>
            </a:fld>
            <a:endParaRPr lang="it-IT"/>
          </a:p>
        </p:txBody>
      </p:sp>
    </p:spTree>
    <p:extLst>
      <p:ext uri="{BB962C8B-B14F-4D97-AF65-F5344CB8AC3E}">
        <p14:creationId xmlns:p14="http://schemas.microsoft.com/office/powerpoint/2010/main" val="647859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2060"/>
                </a:solidFill>
              </a:rPr>
              <a:t>Quali sono i principi</a:t>
            </a:r>
            <a:endParaRPr lang="it-IT" dirty="0"/>
          </a:p>
        </p:txBody>
      </p:sp>
      <p:sp>
        <p:nvSpPr>
          <p:cNvPr id="3" name="Segnaposto contenuto 2"/>
          <p:cNvSpPr>
            <a:spLocks noGrp="1"/>
          </p:cNvSpPr>
          <p:nvPr>
            <p:ph idx="1"/>
          </p:nvPr>
        </p:nvSpPr>
        <p:spPr/>
        <p:txBody>
          <a:bodyPr>
            <a:normAutofit lnSpcReduction="10000"/>
          </a:bodyPr>
          <a:lstStyle/>
          <a:p>
            <a:r>
              <a:rPr lang="it-IT" dirty="0"/>
              <a:t>I principi base della</a:t>
            </a:r>
            <a:r>
              <a:rPr lang="it-IT" b="1" dirty="0"/>
              <a:t> Federazione Italiana </a:t>
            </a:r>
            <a:r>
              <a:rPr lang="it-IT" b="1" dirty="0" err="1"/>
              <a:t>Eduroam</a:t>
            </a:r>
            <a:r>
              <a:rPr lang="it-IT" dirty="0"/>
              <a:t> sono i seguenti: </a:t>
            </a:r>
          </a:p>
          <a:p>
            <a:r>
              <a:rPr lang="it-IT" dirty="0"/>
              <a:t>Offrire agli utenti dei propri membri, che si trovino presso un'altra delle organizzazioni partecipanti, l’accesso alla </a:t>
            </a:r>
            <a:r>
              <a:rPr lang="it-IT" dirty="0">
                <a:hlinkClick r:id="rId2" tooltip="rete GARR"/>
              </a:rPr>
              <a:t>rete GARR </a:t>
            </a:r>
            <a:r>
              <a:rPr lang="it-IT" dirty="0"/>
              <a:t>(ed alle altre reti ad essa connesse), attraverso l’infrastruttura di rete dell’organizzazione ospite, utilizzando le credenziali di accesso utilizzate dalla propria organizzazione (servizio </a:t>
            </a:r>
            <a:r>
              <a:rPr lang="it-IT" dirty="0" err="1"/>
              <a:t>Eduroam</a:t>
            </a:r>
            <a:r>
              <a:rPr lang="it-IT" dirty="0"/>
              <a:t>);  </a:t>
            </a:r>
          </a:p>
          <a:p>
            <a:r>
              <a:rPr lang="it-IT" dirty="0"/>
              <a:t>Garantire la protezione delle credenziali di accesso e dei dati scambiati dai roaming </a:t>
            </a:r>
            <a:r>
              <a:rPr lang="it-IT" dirty="0" err="1"/>
              <a:t>user</a:t>
            </a:r>
            <a:r>
              <a:rPr lang="it-IT" dirty="0"/>
              <a:t>.  </a:t>
            </a:r>
          </a:p>
          <a:p>
            <a:endParaRPr lang="it-IT" dirty="0"/>
          </a:p>
        </p:txBody>
      </p:sp>
      <p:sp>
        <p:nvSpPr>
          <p:cNvPr id="4" name="Segnaposto piè di pagina 3"/>
          <p:cNvSpPr>
            <a:spLocks noGrp="1"/>
          </p:cNvSpPr>
          <p:nvPr>
            <p:ph type="ftr" sz="quarter" idx="11"/>
          </p:nvPr>
        </p:nvSpPr>
        <p:spPr/>
        <p:txBody>
          <a:bodyPr/>
          <a:lstStyle/>
          <a:p>
            <a:pPr algn="l"/>
            <a:r>
              <a:rPr lang="it-IT" smtClean="0"/>
              <a:t>Workshop 12/11/2010</a:t>
            </a:r>
            <a:endParaRPr lang="it-IT" dirty="0"/>
          </a:p>
        </p:txBody>
      </p:sp>
      <p:sp>
        <p:nvSpPr>
          <p:cNvPr id="5" name="Segnaposto numero diapositiva 4"/>
          <p:cNvSpPr>
            <a:spLocks noGrp="1"/>
          </p:cNvSpPr>
          <p:nvPr>
            <p:ph type="sldNum" sz="quarter" idx="12"/>
          </p:nvPr>
        </p:nvSpPr>
        <p:spPr/>
        <p:txBody>
          <a:bodyPr/>
          <a:lstStyle/>
          <a:p>
            <a:fld id="{8E290BCC-2989-4D30-AA4B-4327E33E8222}" type="slidenum">
              <a:rPr lang="it-IT" smtClean="0"/>
              <a:t>8</a:t>
            </a:fld>
            <a:endParaRPr lang="it-IT"/>
          </a:p>
        </p:txBody>
      </p:sp>
    </p:spTree>
    <p:extLst>
      <p:ext uri="{BB962C8B-B14F-4D97-AF65-F5344CB8AC3E}">
        <p14:creationId xmlns:p14="http://schemas.microsoft.com/office/powerpoint/2010/main" val="1389958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solidFill>
                  <a:srgbClr val="002060"/>
                </a:solidFill>
              </a:rPr>
              <a:t>Obblighi </a:t>
            </a:r>
            <a:r>
              <a:rPr lang="it-IT" sz="3200" dirty="0">
                <a:solidFill>
                  <a:srgbClr val="002060"/>
                </a:solidFill>
              </a:rPr>
              <a:t>degli istituti partecipanti</a:t>
            </a:r>
            <a:endParaRPr lang="it-IT" sz="3200" dirty="0">
              <a:solidFill>
                <a:srgbClr val="002060"/>
              </a:solidFill>
            </a:endParaRPr>
          </a:p>
        </p:txBody>
      </p:sp>
      <p:sp>
        <p:nvSpPr>
          <p:cNvPr id="3" name="Segnaposto contenuto 2"/>
          <p:cNvSpPr>
            <a:spLocks noGrp="1"/>
          </p:cNvSpPr>
          <p:nvPr>
            <p:ph idx="1"/>
          </p:nvPr>
        </p:nvSpPr>
        <p:spPr/>
        <p:txBody>
          <a:bodyPr>
            <a:normAutofit fontScale="92500" lnSpcReduction="10000"/>
          </a:bodyPr>
          <a:lstStyle/>
          <a:p>
            <a:r>
              <a:rPr lang="it-IT" dirty="0" smtClean="0"/>
              <a:t>Educare </a:t>
            </a:r>
            <a:r>
              <a:rPr lang="it-IT" dirty="0"/>
              <a:t>i propri utenti al rispetto delle AUP delle istituzioni visitate e impegnarsi a risolvere eventuali problemi causati dai propri utenti; </a:t>
            </a:r>
          </a:p>
          <a:p>
            <a:r>
              <a:rPr lang="it-IT" dirty="0"/>
              <a:t>Fornire un server di autenticazione sicuro; </a:t>
            </a:r>
          </a:p>
          <a:p>
            <a:r>
              <a:rPr lang="it-IT" dirty="0"/>
              <a:t>Comunicare agli ospiti le modalità ed il livello di sicurezza offerto; </a:t>
            </a:r>
          </a:p>
          <a:p>
            <a:r>
              <a:rPr lang="it-IT" dirty="0"/>
              <a:t>Istruire i propri utenti all’uso del servizio e non gravare sulle altre istituzioni per questioni di supporto tecnico; </a:t>
            </a:r>
          </a:p>
          <a:p>
            <a:r>
              <a:rPr lang="it-IT" dirty="0"/>
              <a:t>Mantenere un log delle sessioni di autenticazione e di accesso alla rete; </a:t>
            </a:r>
          </a:p>
          <a:p>
            <a:r>
              <a:rPr lang="it-IT" dirty="0"/>
              <a:t>Riportare alla propria NREN ogni problema di sicurezza e contribuire alla sua risoluzione.</a:t>
            </a:r>
          </a:p>
          <a:p>
            <a:endParaRPr lang="it-IT" dirty="0"/>
          </a:p>
        </p:txBody>
      </p:sp>
      <p:sp>
        <p:nvSpPr>
          <p:cNvPr id="4" name="Segnaposto numero diapositiva 3"/>
          <p:cNvSpPr>
            <a:spLocks noGrp="1"/>
          </p:cNvSpPr>
          <p:nvPr>
            <p:ph type="sldNum" sz="quarter" idx="12"/>
          </p:nvPr>
        </p:nvSpPr>
        <p:spPr/>
        <p:txBody>
          <a:bodyPr/>
          <a:lstStyle/>
          <a:p>
            <a:fld id="{8E290BCC-2989-4D30-AA4B-4327E33E8222}" type="slidenum">
              <a:rPr lang="it-IT" smtClean="0"/>
              <a:t>9</a:t>
            </a:fld>
            <a:endParaRPr lang="it-IT"/>
          </a:p>
        </p:txBody>
      </p:sp>
    </p:spTree>
    <p:extLst>
      <p:ext uri="{BB962C8B-B14F-4D97-AF65-F5344CB8AC3E}">
        <p14:creationId xmlns:p14="http://schemas.microsoft.com/office/powerpoint/2010/main" val="3870478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fab">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TC010205604[[fn=Tema Prefab]]</Template>
  <TotalTime>66</TotalTime>
  <Words>857</Words>
  <Application>Microsoft Office PowerPoint</Application>
  <PresentationFormat>Presentazione su schermo (4:3)</PresentationFormat>
  <Paragraphs>86</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Prefab</vt:lpstr>
      <vt:lpstr>La federazione EDUROAM</vt:lpstr>
      <vt:lpstr>Cos’è EDUROAM</vt:lpstr>
      <vt:lpstr>Articolazione in federazioni</vt:lpstr>
      <vt:lpstr>L’autenticazione</vt:lpstr>
      <vt:lpstr>Eduroam in Europa</vt:lpstr>
      <vt:lpstr>Come è organizzato in Europa</vt:lpstr>
      <vt:lpstr>Come è organizzato in Italia</vt:lpstr>
      <vt:lpstr>Quali sono i principi</vt:lpstr>
      <vt:lpstr>Obblighi degli istituti partecipanti</vt:lpstr>
      <vt:lpstr>Procedura di adesione</vt:lpstr>
      <vt:lpstr>Mappa delle adesioni</vt:lpstr>
      <vt:lpstr>Le istituzioni Eduroam in Europa</vt:lpstr>
      <vt:lpstr>Come si sviluppa</vt:lpstr>
      <vt:lpstr>Cosa è stato fatto e cosa si sta facendo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federazione EDUROAM</dc:title>
  <dc:creator>WiFed</dc:creator>
  <cp:lastModifiedBy>WiFed</cp:lastModifiedBy>
  <cp:revision>27</cp:revision>
  <dcterms:created xsi:type="dcterms:W3CDTF">2010-11-11T19:46:02Z</dcterms:created>
  <dcterms:modified xsi:type="dcterms:W3CDTF">2010-11-11T20:54:36Z</dcterms:modified>
</cp:coreProperties>
</file>