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handoutMasterIdLst>
    <p:handoutMasterId r:id="rId12"/>
  </p:handoutMasterIdLst>
  <p:sldIdLst>
    <p:sldId id="256" r:id="rId2"/>
    <p:sldId id="257" r:id="rId3"/>
    <p:sldId id="258" r:id="rId4"/>
    <p:sldId id="261" r:id="rId5"/>
    <p:sldId id="265" r:id="rId6"/>
    <p:sldId id="262" r:id="rId7"/>
    <p:sldId id="263" r:id="rId8"/>
    <p:sldId id="259" r:id="rId9"/>
    <p:sldId id="260" r:id="rId10"/>
    <p:sldId id="264" r:id="rId11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712231278162508"/>
          <c:y val="4.3323386681273515E-2"/>
          <c:w val="0.66365166752050653"/>
          <c:h val="0.69705431364033854"/>
        </c:manualLayout>
      </c:layout>
      <c:barChart>
        <c:barDir val="col"/>
        <c:grouping val="clustered"/>
        <c:varyColors val="0"/>
        <c:ser>
          <c:idx val="0"/>
          <c:order val="0"/>
          <c:tx>
            <c:v>Voip</c:v>
          </c:tx>
          <c:spPr>
            <a:solidFill>
              <a:srgbClr val="004586"/>
            </a:solidFill>
            <a:ln w="9528">
              <a:solidFill>
                <a:srgbClr val="000000"/>
              </a:solidFill>
              <a:prstDash val="solid"/>
              <a:round/>
            </a:ln>
          </c:spPr>
          <c:invertIfNegative val="0"/>
          <c:cat>
            <c:strLit>
              <c:ptCount val="7"/>
              <c:pt idx="0">
                <c:v>31/12/'09</c:v>
              </c:pt>
              <c:pt idx="1">
                <c:v>30/06/'10</c:v>
              </c:pt>
              <c:pt idx="2">
                <c:v>31/12/'10</c:v>
              </c:pt>
              <c:pt idx="3">
                <c:v>30/06/'11</c:v>
              </c:pt>
              <c:pt idx="4">
                <c:v>31/12/'11</c:v>
              </c:pt>
              <c:pt idx="5">
                <c:v>30/06/'12</c:v>
              </c:pt>
              <c:pt idx="6">
                <c:v>31/12/'12</c:v>
              </c:pt>
            </c:strLit>
          </c:cat>
          <c:val>
            <c:numLit>
              <c:formatCode>General</c:formatCode>
              <c:ptCount val="7"/>
              <c:pt idx="0">
                <c:v>0</c:v>
              </c:pt>
              <c:pt idx="1">
                <c:v>100</c:v>
              </c:pt>
              <c:pt idx="2">
                <c:v>750</c:v>
              </c:pt>
              <c:pt idx="3">
                <c:v>1400</c:v>
              </c:pt>
              <c:pt idx="4">
                <c:v>1700</c:v>
              </c:pt>
              <c:pt idx="5">
                <c:v>1950</c:v>
              </c:pt>
              <c:pt idx="6">
                <c:v>2550</c:v>
              </c:pt>
            </c:numLit>
          </c:val>
        </c:ser>
        <c:ser>
          <c:idx val="1"/>
          <c:order val="1"/>
          <c:tx>
            <c:v>Cisco IP</c:v>
          </c:tx>
          <c:spPr>
            <a:solidFill>
              <a:srgbClr val="FF420E"/>
            </a:solidFill>
            <a:ln w="9528">
              <a:solidFill>
                <a:srgbClr val="000000"/>
              </a:solidFill>
              <a:prstDash val="solid"/>
              <a:round/>
            </a:ln>
          </c:spPr>
          <c:invertIfNegative val="0"/>
          <c:cat>
            <c:strLit>
              <c:ptCount val="7"/>
              <c:pt idx="0">
                <c:v>31/12/'09</c:v>
              </c:pt>
              <c:pt idx="1">
                <c:v>30/06/'10</c:v>
              </c:pt>
              <c:pt idx="2">
                <c:v>31/12/'10</c:v>
              </c:pt>
              <c:pt idx="3">
                <c:v>30/06/'11</c:v>
              </c:pt>
              <c:pt idx="4">
                <c:v>31/12/'11</c:v>
              </c:pt>
              <c:pt idx="5">
                <c:v>30/06/'12</c:v>
              </c:pt>
              <c:pt idx="6">
                <c:v>31/12/'12</c:v>
              </c:pt>
            </c:strLit>
          </c:cat>
          <c:val>
            <c:numLit>
              <c:formatCode>General</c:formatCode>
              <c:ptCount val="7"/>
              <c:pt idx="0">
                <c:v>750</c:v>
              </c:pt>
              <c:pt idx="1">
                <c:v>750</c:v>
              </c:pt>
              <c:pt idx="2">
                <c:v>500</c:v>
              </c:pt>
              <c:pt idx="3">
                <c:v>500</c:v>
              </c:pt>
              <c:pt idx="4">
                <c:v>600</c:v>
              </c:pt>
              <c:pt idx="5">
                <c:v>600</c:v>
              </c:pt>
              <c:pt idx="6">
                <c:v>0</c:v>
              </c:pt>
            </c:numLit>
          </c:val>
        </c:ser>
        <c:ser>
          <c:idx val="2"/>
          <c:order val="2"/>
          <c:tx>
            <c:v>Tradizionale</c:v>
          </c:tx>
          <c:spPr>
            <a:solidFill>
              <a:srgbClr val="FFD320"/>
            </a:solidFill>
            <a:ln w="9528">
              <a:solidFill>
                <a:srgbClr val="000000"/>
              </a:solidFill>
              <a:prstDash val="solid"/>
              <a:round/>
            </a:ln>
          </c:spPr>
          <c:invertIfNegative val="0"/>
          <c:cat>
            <c:strLit>
              <c:ptCount val="7"/>
              <c:pt idx="0">
                <c:v>31/12/'09</c:v>
              </c:pt>
              <c:pt idx="1">
                <c:v>30/06/'10</c:v>
              </c:pt>
              <c:pt idx="2">
                <c:v>31/12/'10</c:v>
              </c:pt>
              <c:pt idx="3">
                <c:v>30/06/'11</c:v>
              </c:pt>
              <c:pt idx="4">
                <c:v>31/12/'11</c:v>
              </c:pt>
              <c:pt idx="5">
                <c:v>30/06/'12</c:v>
              </c:pt>
              <c:pt idx="6">
                <c:v>31/12/'12</c:v>
              </c:pt>
            </c:strLit>
          </c:cat>
          <c:val>
            <c:numLit>
              <c:formatCode>General</c:formatCode>
              <c:ptCount val="7"/>
              <c:pt idx="0">
                <c:v>1800</c:v>
              </c:pt>
              <c:pt idx="1">
                <c:v>1700</c:v>
              </c:pt>
              <c:pt idx="2">
                <c:v>1300</c:v>
              </c:pt>
              <c:pt idx="3">
                <c:v>650</c:v>
              </c:pt>
              <c:pt idx="4">
                <c:v>250</c:v>
              </c:pt>
              <c:pt idx="5">
                <c:v>0</c:v>
              </c:pt>
              <c:pt idx="6">
                <c:v>0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560704"/>
        <c:axId val="83559168"/>
      </c:barChart>
      <c:valAx>
        <c:axId val="83559168"/>
        <c:scaling>
          <c:orientation val="minMax"/>
        </c:scaling>
        <c:delete val="0"/>
        <c:axPos val="l"/>
        <c:majorGridlines>
          <c:spPr>
            <a:ln w="9528">
              <a:solidFill>
                <a:srgbClr val="B3B3B3"/>
              </a:solidFill>
              <a:prstDash val="solid"/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8">
            <a:solidFill>
              <a:srgbClr val="B3B3B3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it-IT" sz="1600" b="0" i="0" u="none" strike="noStrike" kern="1200" baseline="0">
                <a:solidFill>
                  <a:srgbClr val="000000"/>
                </a:solidFill>
                <a:latin typeface="Arial Rounded MT Bold" pitchFamily="34"/>
              </a:defRPr>
            </a:pPr>
            <a:endParaRPr lang="it-IT"/>
          </a:p>
        </c:txPr>
        <c:crossAx val="83560704"/>
        <c:crosses val="autoZero"/>
        <c:crossBetween val="between"/>
      </c:valAx>
      <c:catAx>
        <c:axId val="835607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8">
            <a:solidFill>
              <a:srgbClr val="B3B3B3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it-IT" sz="1800" b="0" i="0" u="none" strike="noStrike" kern="1200" baseline="0">
                <a:solidFill>
                  <a:srgbClr val="000000"/>
                </a:solidFill>
                <a:latin typeface="Arial Rounded MT Bold" pitchFamily="34"/>
              </a:defRPr>
            </a:pPr>
            <a:endParaRPr lang="it-IT"/>
          </a:p>
        </c:txPr>
        <c:crossAx val="83559168"/>
        <c:crosses val="autoZero"/>
        <c:auto val="1"/>
        <c:lblAlgn val="ctr"/>
        <c:lblOffset val="100"/>
        <c:noMultiLvlLbl val="0"/>
      </c:catAx>
      <c:spPr>
        <a:noFill/>
        <a:ln w="9528">
          <a:solidFill>
            <a:srgbClr val="B3B3B3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6884682366338519"/>
          <c:y val="0.39340680223878588"/>
          <c:w val="0.22412604924352786"/>
          <c:h val="0.30627746100282216"/>
        </c:manualLayout>
      </c:layout>
      <c:overlay val="0"/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lang="it-IT" sz="1800" b="0" i="0" u="none" strike="noStrike" kern="1200" baseline="0">
              <a:solidFill>
                <a:srgbClr val="000000"/>
              </a:solidFill>
              <a:latin typeface="Arial Rounded MT Bold" pitchFamily="34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algn="ctr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US" sz="1000" b="0" i="0" u="none" strike="noStrike" kern="1200" baseline="0">
          <a:solidFill>
            <a:srgbClr val="000000"/>
          </a:solidFill>
          <a:latin typeface="Calibri"/>
        </a:defRPr>
      </a:pPr>
      <a:endParaRPr lang="it-IT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FC7CE-86F5-434D-9EE5-B50FD7C3CE15}" type="datetimeFigureOut">
              <a:rPr lang="it-IT" smtClean="0"/>
              <a:t>11/11/2010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0043A3-7EC6-4669-9F7C-FBCD1FC5E6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6695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e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Tito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22" name="Sottotito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6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02C9B9-B472-4EDA-A364-AA6DA3019F83}" type="datetimeFigureOut">
              <a:rPr lang="en-US"/>
              <a:pPr>
                <a:defRPr/>
              </a:pPr>
              <a:t>11/11/2010</a:t>
            </a:fld>
            <a:endParaRPr lang="en-US"/>
          </a:p>
        </p:txBody>
      </p:sp>
      <p:sp>
        <p:nvSpPr>
          <p:cNvPr id="7" name="Segnaposto piè di pa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540892-358E-4550-82F6-94705FF40B6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426F04-654C-4D26-9C6D-B9842FF2080B}" type="datetimeFigureOut">
              <a:rPr lang="en-US"/>
              <a:pPr>
                <a:defRPr/>
              </a:pPr>
              <a:t>11/11/2010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285366-1BE3-4721-BC77-40F6886E2EDD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68505C-14CB-422D-B170-A9010023A7C1}" type="datetimeFigureOut">
              <a:rPr lang="en-US"/>
              <a:pPr>
                <a:defRPr/>
              </a:pPr>
              <a:t>11/11/2010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2C0047-DE75-44B2-B1DA-2C4BCE088FA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49D9E6-EB5F-4EDA-B601-CBE11ED30207}" type="datetimeFigureOut">
              <a:rPr lang="en-US"/>
              <a:pPr>
                <a:defRPr/>
              </a:pPr>
              <a:t>11/11/2010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9DFC66-E06C-4DEE-BFE0-5D5B4455F6E1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ttangolo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e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0575C4-A2E7-4E20-8470-CE05ED411855}" type="datetimeFigureOut">
              <a:rPr lang="en-US"/>
              <a:pPr>
                <a:defRPr/>
              </a:pPr>
              <a:t>11/11/2010</a:t>
            </a:fld>
            <a:endParaRPr lang="en-US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EF34D2-670B-4618-950D-9D04C9E518F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CB27AE-294D-4A9A-8A37-449CC50E4D2E}" type="datetimeFigureOut">
              <a:rPr lang="en-US"/>
              <a:pPr>
                <a:defRPr/>
              </a:pPr>
              <a:t>11/11/2010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0E4D47-68B8-4662-88D1-8C82BA5C4A6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166485-8919-463D-AD16-7ACFBF0DFC51}" type="datetimeFigureOut">
              <a:rPr lang="en-US"/>
              <a:pPr>
                <a:defRPr/>
              </a:pPr>
              <a:t>11/11/2010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294EB1-4287-4A17-BB41-7BF06F717E0A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619481-6D30-498B-AE75-B73C323E8040}" type="datetimeFigureOut">
              <a:rPr lang="en-US"/>
              <a:pPr>
                <a:defRPr/>
              </a:pPr>
              <a:t>11/11/2010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6A3B5D-FA79-4E62-BA81-A8149938BE3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ttangolo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964C9F-0FF4-4675-8A66-99AD92E4DCF9}" type="datetimeFigureOut">
              <a:rPr lang="en-US"/>
              <a:pPr>
                <a:defRPr/>
              </a:pPr>
              <a:t>11/11/2010</a:t>
            </a:fld>
            <a:endParaRPr lang="en-US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BBAE10-4204-4405-89DF-9010D8A76C3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D5B7A2-1FC7-4B01-8E90-8AB04918E7DB}" type="datetimeFigureOut">
              <a:rPr lang="en-US"/>
              <a:pPr>
                <a:defRPr/>
              </a:pPr>
              <a:t>11/11/2010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3D9047-C5F5-4A11-B032-8EF9C8B422F1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Elaborazione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Elaborazione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36145-0607-4DC6-AD97-98D0FD02180A}" type="datetimeFigureOut">
              <a:rPr lang="en-US"/>
              <a:pPr>
                <a:defRPr/>
              </a:pPr>
              <a:t>11/11/2010</a:t>
            </a:fld>
            <a:endParaRPr lang="en-US"/>
          </a:p>
        </p:txBody>
      </p:sp>
      <p:sp>
        <p:nvSpPr>
          <p:cNvPr id="9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86FB75-5E31-4ABA-9FEF-6C235C414794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e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Anello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ttangolo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033" name="Segnaposto testo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AC99538-474A-4D99-B8E7-5C2C1038D7ED}" type="datetimeFigureOut">
              <a:rPr lang="en-US"/>
              <a:pPr>
                <a:defRPr/>
              </a:pPr>
              <a:t>11/11/2010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26B644C-07EA-4EC8-AED5-DEBCC580644A}" type="slidenum">
              <a:rPr lang="en-US"/>
              <a:pPr>
                <a:defRPr/>
              </a:pPr>
              <a:t>‹N›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5" name="Rettangolo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a.Mongera@unitn.it" TargetMode="External"/><Relationship Id="rId2" Type="http://schemas.openxmlformats.org/officeDocument/2006/relationships/hyperlink" Target="mailto:federico.fergnani@unife.it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a.Mongera@unitn.it" TargetMode="External"/><Relationship Id="rId2" Type="http://schemas.openxmlformats.org/officeDocument/2006/relationships/hyperlink" Target="mailto:federico.fergnani@unife.i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31925" y="909836"/>
            <a:ext cx="7407275" cy="19431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it-IT" sz="3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ICT4U: </a:t>
            </a:r>
            <a:br>
              <a:rPr lang="it-IT" sz="3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35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dalle Reti di Atenei alle Community, l'esempio del VoIP Open Source.</a:t>
            </a:r>
          </a:p>
        </p:txBody>
      </p:sp>
      <p:sp>
        <p:nvSpPr>
          <p:cNvPr id="13314" name="Sottotitolo 2"/>
          <p:cNvSpPr>
            <a:spLocks noGrp="1"/>
          </p:cNvSpPr>
          <p:nvPr>
            <p:ph type="subTitle" idx="1"/>
          </p:nvPr>
        </p:nvSpPr>
        <p:spPr>
          <a:xfrm>
            <a:off x="1431925" y="2996952"/>
            <a:ext cx="7407275" cy="3600400"/>
          </a:xfrm>
        </p:spPr>
        <p:txBody>
          <a:bodyPr/>
          <a:lstStyle/>
          <a:p>
            <a:pPr marL="26988" eaLnBrk="1" hangingPunct="1"/>
            <a:r>
              <a:rPr lang="it-IT" dirty="0" smtClean="0">
                <a:solidFill>
                  <a:srgbClr val="320E04"/>
                </a:solidFill>
              </a:rPr>
              <a:t>Ing. Federico </a:t>
            </a:r>
            <a:r>
              <a:rPr lang="it-IT" dirty="0" err="1" smtClean="0">
                <a:solidFill>
                  <a:srgbClr val="320E04"/>
                </a:solidFill>
              </a:rPr>
              <a:t>Fergnani</a:t>
            </a:r>
            <a:endParaRPr lang="it-IT" dirty="0" smtClean="0">
              <a:solidFill>
                <a:srgbClr val="320E04"/>
              </a:solidFill>
            </a:endParaRPr>
          </a:p>
          <a:p>
            <a:pPr marL="26988" eaLnBrk="1" hangingPunct="1"/>
            <a:r>
              <a:rPr lang="it-IT" dirty="0" smtClean="0">
                <a:solidFill>
                  <a:srgbClr val="320E04"/>
                </a:solidFill>
                <a:hlinkClick r:id="rId2"/>
              </a:rPr>
              <a:t>federico.fergnani@unife.it</a:t>
            </a:r>
            <a:endParaRPr lang="it-IT" dirty="0" smtClean="0">
              <a:solidFill>
                <a:srgbClr val="320E04"/>
              </a:solidFill>
            </a:endParaRPr>
          </a:p>
          <a:p>
            <a:pPr marL="26988" eaLnBrk="1" hangingPunct="1"/>
            <a:r>
              <a:rPr lang="it-IT" dirty="0" smtClean="0">
                <a:solidFill>
                  <a:srgbClr val="320E04"/>
                </a:solidFill>
              </a:rPr>
              <a:t>Responsabile </a:t>
            </a:r>
            <a:r>
              <a:rPr lang="it-IT" smtClean="0">
                <a:solidFill>
                  <a:srgbClr val="320E04"/>
                </a:solidFill>
              </a:rPr>
              <a:t>progetto </a:t>
            </a:r>
            <a:r>
              <a:rPr lang="it-IT" smtClean="0">
                <a:solidFill>
                  <a:srgbClr val="320E04"/>
                </a:solidFill>
              </a:rPr>
              <a:t>VoIP </a:t>
            </a:r>
            <a:r>
              <a:rPr lang="it-IT" dirty="0" err="1" smtClean="0">
                <a:solidFill>
                  <a:srgbClr val="320E04"/>
                </a:solidFill>
              </a:rPr>
              <a:t>Unife</a:t>
            </a:r>
            <a:endParaRPr lang="it-IT" dirty="0" smtClean="0">
              <a:solidFill>
                <a:srgbClr val="320E04"/>
              </a:solidFill>
            </a:endParaRPr>
          </a:p>
          <a:p>
            <a:pPr marL="26988" eaLnBrk="1" hangingPunct="1"/>
            <a:endParaRPr lang="it-IT" sz="1400" dirty="0" smtClean="0">
              <a:solidFill>
                <a:srgbClr val="320E04"/>
              </a:solidFill>
            </a:endParaRPr>
          </a:p>
          <a:p>
            <a:pPr marL="26988" eaLnBrk="1" hangingPunct="1"/>
            <a:r>
              <a:rPr lang="it-IT" dirty="0" smtClean="0">
                <a:solidFill>
                  <a:srgbClr val="320E04"/>
                </a:solidFill>
              </a:rPr>
              <a:t>Dott. Andrea </a:t>
            </a:r>
            <a:r>
              <a:rPr lang="it-IT" dirty="0" err="1" smtClean="0">
                <a:solidFill>
                  <a:srgbClr val="320E04"/>
                </a:solidFill>
              </a:rPr>
              <a:t>Mongera</a:t>
            </a:r>
            <a:endParaRPr lang="it-IT" dirty="0" smtClean="0">
              <a:solidFill>
                <a:srgbClr val="320E04"/>
              </a:solidFill>
            </a:endParaRPr>
          </a:p>
          <a:p>
            <a:pPr marL="26988" eaLnBrk="1" hangingPunct="1"/>
            <a:r>
              <a:rPr lang="it-IT" dirty="0" smtClean="0">
                <a:solidFill>
                  <a:srgbClr val="320E04"/>
                </a:solidFill>
                <a:hlinkClick r:id="rId3"/>
              </a:rPr>
              <a:t>Andrea.Mongera@unitn.it</a:t>
            </a:r>
            <a:endParaRPr lang="it-IT" dirty="0" smtClean="0">
              <a:solidFill>
                <a:srgbClr val="320E04"/>
              </a:solidFill>
            </a:endParaRPr>
          </a:p>
          <a:p>
            <a:pPr marL="26988" eaLnBrk="1" hangingPunct="1"/>
            <a:r>
              <a:rPr lang="it-IT" dirty="0"/>
              <a:t>Dirigente S</a:t>
            </a:r>
            <a:r>
              <a:rPr lang="it-IT" dirty="0" smtClean="0"/>
              <a:t>ervizi </a:t>
            </a:r>
            <a:r>
              <a:rPr lang="it-IT" dirty="0"/>
              <a:t>I</a:t>
            </a:r>
            <a:r>
              <a:rPr lang="it-IT" dirty="0" smtClean="0"/>
              <a:t>nformativi Servizi e Tecnologie Informatiche </a:t>
            </a:r>
            <a:r>
              <a:rPr lang="it-IT" dirty="0" err="1" smtClean="0"/>
              <a:t>Unitn</a:t>
            </a:r>
            <a:endParaRPr lang="it-IT" dirty="0" smtClean="0">
              <a:solidFill>
                <a:srgbClr val="320E04"/>
              </a:solidFill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4"/>
          <a:srcRect l="-3180" r="39189"/>
          <a:stretch>
            <a:fillRect/>
          </a:stretch>
        </p:blipFill>
        <p:spPr bwMode="auto">
          <a:xfrm>
            <a:off x="5148064" y="4641503"/>
            <a:ext cx="3455987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unife-OK-fullcolo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8263" y="2996952"/>
            <a:ext cx="3581400" cy="85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>
                <a:solidFill>
                  <a:schemeClr val="tx2">
                    <a:satMod val="130000"/>
                  </a:schemeClr>
                </a:solidFill>
              </a:rPr>
              <a:t>Conclusioni</a:t>
            </a:r>
          </a:p>
        </p:txBody>
      </p:sp>
      <p:sp>
        <p:nvSpPr>
          <p:cNvPr id="22530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sz="2700" dirty="0" smtClean="0"/>
              <a:t>Il VoIP open source è ormai una realtà solida e diffusa, che può competere tranquillamente con le più diffuse piattaforme commerciali.</a:t>
            </a:r>
          </a:p>
          <a:p>
            <a:pPr eaLnBrk="1" hangingPunct="1">
              <a:lnSpc>
                <a:spcPct val="90000"/>
              </a:lnSpc>
            </a:pPr>
            <a:r>
              <a:rPr lang="it-IT" sz="2700" dirty="0" smtClean="0"/>
              <a:t>Lo sviluppo di una community su questo tema può portare innumerevoli ulteriori vantaggi a tutti i partecipanti, rinnoviamo dunque l'invito a contattarci e a partecipare.</a:t>
            </a:r>
          </a:p>
          <a:p>
            <a:pPr eaLnBrk="1" hangingPunct="1">
              <a:lnSpc>
                <a:spcPct val="90000"/>
              </a:lnSpc>
            </a:pPr>
            <a:r>
              <a:rPr lang="it-IT" sz="2700" dirty="0" smtClean="0"/>
              <a:t>Per altri contatti e informazioni:</a:t>
            </a:r>
          </a:p>
          <a:p>
            <a:pPr lvl="1" eaLnBrk="1" hangingPunct="1">
              <a:lnSpc>
                <a:spcPct val="90000"/>
              </a:lnSpc>
            </a:pPr>
            <a:r>
              <a:rPr lang="it-IT" sz="2400" dirty="0" smtClean="0"/>
              <a:t>Ing. Federico </a:t>
            </a:r>
            <a:r>
              <a:rPr lang="it-IT" sz="2400" dirty="0" err="1" smtClean="0"/>
              <a:t>Fergnani</a:t>
            </a:r>
            <a:r>
              <a:rPr lang="it-IT" sz="2400" dirty="0" smtClean="0"/>
              <a:t> (</a:t>
            </a:r>
            <a:r>
              <a:rPr lang="it-IT" sz="2400" dirty="0" smtClean="0">
                <a:hlinkClick r:id="rId2"/>
              </a:rPr>
              <a:t>federico.fergnani@unife.it</a:t>
            </a:r>
            <a:r>
              <a:rPr lang="it-IT" sz="2400" dirty="0" smtClean="0"/>
              <a:t> )</a:t>
            </a:r>
          </a:p>
          <a:p>
            <a:pPr lvl="1" eaLnBrk="1" hangingPunct="1">
              <a:lnSpc>
                <a:spcPct val="90000"/>
              </a:lnSpc>
            </a:pPr>
            <a:r>
              <a:rPr lang="it-IT" sz="2400" dirty="0" smtClean="0"/>
              <a:t>Dott. Andrea </a:t>
            </a:r>
            <a:r>
              <a:rPr lang="it-IT" sz="2400" dirty="0" err="1" smtClean="0"/>
              <a:t>Mongera</a:t>
            </a:r>
            <a:r>
              <a:rPr lang="it-IT" sz="2400" dirty="0" smtClean="0"/>
              <a:t> </a:t>
            </a:r>
            <a:r>
              <a:rPr lang="it-IT" sz="2400" dirty="0" smtClean="0"/>
              <a:t>(</a:t>
            </a:r>
            <a:r>
              <a:rPr lang="it-IT" sz="2400" dirty="0" smtClean="0">
                <a:hlinkClick r:id="rId3"/>
              </a:rPr>
              <a:t>Andrea.Mongera@unitn.it</a:t>
            </a:r>
            <a:r>
              <a:rPr lang="it-IT" sz="2400" dirty="0" smtClean="0"/>
              <a:t> )</a:t>
            </a:r>
          </a:p>
          <a:p>
            <a:pPr eaLnBrk="1" hangingPunct="1">
              <a:lnSpc>
                <a:spcPct val="90000"/>
              </a:lnSpc>
            </a:pPr>
            <a:endParaRPr lang="it-IT" sz="2700" dirty="0" smtClean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4"/>
          <a:srcRect l="-3180" r="39189"/>
          <a:stretch>
            <a:fillRect/>
          </a:stretch>
        </p:blipFill>
        <p:spPr bwMode="auto">
          <a:xfrm>
            <a:off x="5148263" y="5516563"/>
            <a:ext cx="3455987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unife-OK-fullcolo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3350" y="5661025"/>
            <a:ext cx="387032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tx2">
                    <a:satMod val="130000"/>
                  </a:schemeClr>
                </a:solidFill>
              </a:rPr>
              <a:t>I Motivi del VoIP Open Source</a:t>
            </a:r>
            <a:endParaRPr lang="it-IT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35100" y="1628800"/>
            <a:ext cx="7499350" cy="4800600"/>
          </a:xfrm>
        </p:spPr>
        <p:txBody>
          <a:bodyPr>
            <a:normAutofit fontScale="850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it-IT" b="1" dirty="0"/>
              <a:t>Abbattimento costi </a:t>
            </a:r>
            <a:r>
              <a:rPr lang="it-IT" dirty="0"/>
              <a:t>molto più marcato rispetto a qualsiasi soluzione proprietaria 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it-IT" b="1" dirty="0"/>
              <a:t>Soluzioni mature e affidabili</a:t>
            </a:r>
            <a:r>
              <a:rPr lang="it-IT" dirty="0"/>
              <a:t> (es. </a:t>
            </a:r>
            <a:r>
              <a:rPr lang="it-IT" dirty="0" err="1"/>
              <a:t>Asterisk</a:t>
            </a:r>
            <a:r>
              <a:rPr lang="it-IT" dirty="0"/>
              <a:t>).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it-IT" b="1" dirty="0"/>
              <a:t>Interoperabilità: </a:t>
            </a:r>
            <a:r>
              <a:rPr lang="it-IT" dirty="0"/>
              <a:t>open source è miglior garanzia di rispetto  standard.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it-IT" b="1" dirty="0"/>
              <a:t>Facile estendibilità di servizi e funzioni </a:t>
            </a:r>
            <a:r>
              <a:rPr lang="it-IT" dirty="0"/>
              <a:t>(con attiva comunità di sviluppatori di plug-in gratuiti).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it-IT" b="1" dirty="0" err="1"/>
              <a:t>Insourcing</a:t>
            </a:r>
            <a:r>
              <a:rPr lang="it-IT" b="1" dirty="0"/>
              <a:t> strategico</a:t>
            </a:r>
            <a:r>
              <a:rPr lang="it-IT" dirty="0"/>
              <a:t> (per investire sulle risorse umane interne anziché sui costi di licenza, evitando </a:t>
            </a:r>
            <a:r>
              <a:rPr lang="it-IT" dirty="0" err="1"/>
              <a:t>lock</a:t>
            </a:r>
            <a:r>
              <a:rPr lang="it-IT" dirty="0"/>
              <a:t>-in con prodotti proprietari</a:t>
            </a:r>
            <a:r>
              <a:rPr lang="it-IT" dirty="0" smtClean="0"/>
              <a:t>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it-IT" b="1" dirty="0"/>
              <a:t>Completo controllo interno</a:t>
            </a:r>
            <a:r>
              <a:rPr lang="it-IT" dirty="0"/>
              <a:t>, dalla progettazione al risultato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>
                <a:solidFill>
                  <a:schemeClr val="tx2">
                    <a:satMod val="130000"/>
                  </a:schemeClr>
                </a:solidFill>
              </a:rPr>
              <a:t>VoIP open source: community e riuso</a:t>
            </a:r>
          </a:p>
        </p:txBody>
      </p:sp>
      <p:sp>
        <p:nvSpPr>
          <p:cNvPr id="15362" name="Segnaposto contenuto 2"/>
          <p:cNvSpPr>
            <a:spLocks noGrp="1"/>
          </p:cNvSpPr>
          <p:nvPr>
            <p:ph idx="1"/>
          </p:nvPr>
        </p:nvSpPr>
        <p:spPr>
          <a:xfrm>
            <a:off x="1331640" y="1772816"/>
            <a:ext cx="7499350" cy="428545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sz="2700" dirty="0" smtClean="0"/>
              <a:t>Nella cultura open source </a:t>
            </a:r>
            <a:r>
              <a:rPr lang="it-IT" sz="2700" b="1" dirty="0" smtClean="0"/>
              <a:t>"community" </a:t>
            </a:r>
            <a:r>
              <a:rPr lang="it-IT" sz="2700" dirty="0" smtClean="0"/>
              <a:t>è "massa critica" di utenti e sviluppatori che condividono e </a:t>
            </a:r>
            <a:r>
              <a:rPr lang="it-IT" sz="2700" b="1" dirty="0" smtClean="0"/>
              <a:t>riusano</a:t>
            </a:r>
            <a:r>
              <a:rPr lang="it-IT" sz="2700" dirty="0" smtClean="0"/>
              <a:t> soluzioni e componenti.</a:t>
            </a:r>
          </a:p>
          <a:p>
            <a:pPr eaLnBrk="1" hangingPunct="1">
              <a:lnSpc>
                <a:spcPct val="90000"/>
              </a:lnSpc>
            </a:pPr>
            <a:r>
              <a:rPr lang="it-IT" sz="2700" dirty="0" err="1" smtClean="0"/>
              <a:t>Unife</a:t>
            </a:r>
            <a:r>
              <a:rPr lang="it-IT" sz="2700" dirty="0" smtClean="0"/>
              <a:t> e </a:t>
            </a:r>
            <a:r>
              <a:rPr lang="it-IT" sz="2700" dirty="0" err="1" smtClean="0"/>
              <a:t>Unitn</a:t>
            </a:r>
            <a:r>
              <a:rPr lang="it-IT" sz="2700" dirty="0" smtClean="0"/>
              <a:t> hanno intrapreso autonomamente la strada del VoIP open source, guidate dalle stesse considerazioni strategiche e compiendo le stesse scelte tecnologiche.</a:t>
            </a:r>
          </a:p>
          <a:p>
            <a:pPr eaLnBrk="1" hangingPunct="1">
              <a:lnSpc>
                <a:spcPct val="90000"/>
              </a:lnSpc>
            </a:pPr>
            <a:r>
              <a:rPr lang="it-IT" sz="2700" dirty="0" err="1" smtClean="0"/>
              <a:t>Unife</a:t>
            </a:r>
            <a:r>
              <a:rPr lang="it-IT" sz="2700" dirty="0" smtClean="0"/>
              <a:t> e </a:t>
            </a:r>
            <a:r>
              <a:rPr lang="it-IT" sz="2700" dirty="0" err="1" smtClean="0"/>
              <a:t>Unitn</a:t>
            </a:r>
            <a:r>
              <a:rPr lang="it-IT" sz="2700" dirty="0" smtClean="0"/>
              <a:t> vorrebbero far ora nascere una community open source VoIP, aperta a tutte le Università interessate (ma anche ad altre P.A.).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it-IT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35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 costi del VoIP Open Source. </a:t>
            </a:r>
            <a:br>
              <a:rPr lang="it-IT" sz="35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t-IT" sz="35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 caso concreto, Unife</a:t>
            </a:r>
          </a:p>
        </p:txBody>
      </p:sp>
      <p:sp>
        <p:nvSpPr>
          <p:cNvPr id="16386" name="Segnaposto contenuto 2"/>
          <p:cNvSpPr>
            <a:spLocks noGrp="1"/>
          </p:cNvSpPr>
          <p:nvPr>
            <p:ph idx="1"/>
          </p:nvPr>
        </p:nvSpPr>
        <p:spPr>
          <a:xfrm>
            <a:off x="971550" y="5228779"/>
            <a:ext cx="8064500" cy="1296565"/>
          </a:xfrm>
        </p:spPr>
        <p:txBody>
          <a:bodyPr/>
          <a:lstStyle/>
          <a:p>
            <a:pPr marL="82550" indent="0" eaLnBrk="1" hangingPunct="1">
              <a:buFont typeface="Wingdings 2" pitchFamily="18" charset="2"/>
              <a:buNone/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I numeri di Unife: 1.800 telefoni digitali distribuiti; 150 fax collegati; 3.000 numeri gestiti; </a:t>
            </a:r>
            <a:r>
              <a:rPr lang="en-US" sz="1800" b="1" smtClean="0">
                <a:solidFill>
                  <a:srgbClr val="000000"/>
                </a:solidFill>
                <a:latin typeface="Arial" charset="0"/>
              </a:rPr>
              <a:t>353.000 euro all’anno</a:t>
            </a: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 </a:t>
            </a:r>
            <a:r>
              <a:rPr lang="en-US" sz="1800" b="1" smtClean="0">
                <a:solidFill>
                  <a:srgbClr val="000000"/>
                </a:solidFill>
                <a:latin typeface="Arial" charset="0"/>
              </a:rPr>
              <a:t>il risparmio</a:t>
            </a: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 rispetto alla soluzione analogica precedente; molti nuovi servizi di peritelefonia sviluppati tra cui</a:t>
            </a:r>
            <a:r>
              <a:rPr lang="en-US" sz="1800" smtClean="0"/>
              <a:t> </a:t>
            </a: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VoiceMail, Click2dial, Conference Room, chiamata diretta IP ad altri enti.</a:t>
            </a:r>
          </a:p>
          <a:p>
            <a:pPr marL="82550" indent="0" eaLnBrk="1" hangingPunct="1">
              <a:buFont typeface="Wingdings 2" pitchFamily="18" charset="2"/>
              <a:buNone/>
            </a:pPr>
            <a:endParaRPr lang="it-IT" sz="800" smtClean="0"/>
          </a:p>
        </p:txBody>
      </p:sp>
      <p:grpSp>
        <p:nvGrpSpPr>
          <p:cNvPr id="16387" name="Gruppo 26"/>
          <p:cNvGrpSpPr>
            <a:grpSpLocks/>
          </p:cNvGrpSpPr>
          <p:nvPr/>
        </p:nvGrpSpPr>
        <p:grpSpPr bwMode="auto">
          <a:xfrm>
            <a:off x="1347788" y="1483218"/>
            <a:ext cx="7327900" cy="3673974"/>
            <a:chOff x="609600" y="1219200"/>
            <a:chExt cx="8705850" cy="4359275"/>
          </a:xfrm>
        </p:grpSpPr>
        <p:pic>
          <p:nvPicPr>
            <p:cNvPr id="1638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09600" y="1219200"/>
              <a:ext cx="8705850" cy="435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8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12800" y="1334770"/>
              <a:ext cx="8297863" cy="487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0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11200" y="1930400"/>
              <a:ext cx="1936750" cy="146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1" name="Text Box 10"/>
            <p:cNvSpPr txBox="1">
              <a:spLocks noChangeArrowheads="1"/>
            </p:cNvSpPr>
            <p:nvPr/>
          </p:nvSpPr>
          <p:spPr bwMode="auto">
            <a:xfrm>
              <a:off x="818948" y="1919904"/>
              <a:ext cx="1738907" cy="1459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700">
                  <a:solidFill>
                    <a:srgbClr val="000000"/>
                  </a:solidFill>
                </a:rPr>
                <a:t>Infrastruttura </a:t>
              </a:r>
              <a:endParaRPr lang="en-US" sz="2400">
                <a:latin typeface="Times New Roman" pitchFamily="18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700">
                  <a:solidFill>
                    <a:srgbClr val="000000"/>
                  </a:solidFill>
                </a:rPr>
                <a:t>tradizionale </a:t>
              </a:r>
              <a:endParaRPr lang="en-US" sz="2400">
                <a:latin typeface="Times New Roman" pitchFamily="18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700">
                  <a:solidFill>
                    <a:srgbClr val="000000"/>
                  </a:solidFill>
                </a:rPr>
                <a:t>analogica (costi) </a:t>
              </a:r>
              <a:endParaRPr lang="en-US" sz="2400">
                <a:latin typeface="Times New Roman" pitchFamily="18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700">
                  <a:solidFill>
                    <a:srgbClr val="000000"/>
                  </a:solidFill>
                </a:rPr>
                <a:t> 363.935 euro</a:t>
              </a:r>
            </a:p>
          </p:txBody>
        </p:sp>
        <p:pic>
          <p:nvPicPr>
            <p:cNvPr id="1639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11200" y="3445485"/>
              <a:ext cx="1936750" cy="677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3" name="Text Box 12"/>
            <p:cNvSpPr txBox="1">
              <a:spLocks noChangeArrowheads="1"/>
            </p:cNvSpPr>
            <p:nvPr/>
          </p:nvSpPr>
          <p:spPr bwMode="auto">
            <a:xfrm>
              <a:off x="958850" y="3531596"/>
              <a:ext cx="1452563" cy="555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600" dirty="0" err="1">
                  <a:solidFill>
                    <a:srgbClr val="000000"/>
                  </a:solidFill>
                </a:rPr>
                <a:t>Traffico</a:t>
              </a:r>
              <a:r>
                <a:rPr lang="en-US" sz="1600" dirty="0">
                  <a:solidFill>
                    <a:srgbClr val="000000"/>
                  </a:solidFill>
                </a:rPr>
                <a:t> </a:t>
              </a:r>
              <a:endParaRPr lang="en-US" sz="2000" dirty="0">
                <a:latin typeface="Times New Roman" pitchFamily="18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600" dirty="0">
                  <a:solidFill>
                    <a:srgbClr val="000000"/>
                  </a:solidFill>
                </a:rPr>
                <a:t>122.207 euro</a:t>
              </a:r>
            </a:p>
          </p:txBody>
        </p:sp>
        <p:pic>
          <p:nvPicPr>
            <p:cNvPr id="16394" name="Picture 1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44800" y="1933575"/>
              <a:ext cx="2114550" cy="804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5" name="Text Box 14"/>
            <p:cNvSpPr txBox="1">
              <a:spLocks noChangeArrowheads="1"/>
            </p:cNvSpPr>
            <p:nvPr/>
          </p:nvSpPr>
          <p:spPr bwMode="auto">
            <a:xfrm>
              <a:off x="2943426" y="1936945"/>
              <a:ext cx="1838866" cy="825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600" dirty="0" err="1">
                  <a:solidFill>
                    <a:srgbClr val="000000"/>
                  </a:solidFill>
                </a:rPr>
                <a:t>Infrastruttura</a:t>
              </a:r>
              <a:r>
                <a:rPr lang="en-US" sz="1600" dirty="0">
                  <a:solidFill>
                    <a:srgbClr val="000000"/>
                  </a:solidFill>
                </a:rPr>
                <a:t> 32.400</a:t>
              </a:r>
              <a:endParaRPr lang="en-US" sz="2400" dirty="0">
                <a:latin typeface="Times New Roman" pitchFamily="18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600" dirty="0">
                  <a:solidFill>
                    <a:srgbClr val="000000"/>
                  </a:solidFill>
                </a:rPr>
                <a:t> euro</a:t>
              </a:r>
            </a:p>
          </p:txBody>
        </p:sp>
        <p:pic>
          <p:nvPicPr>
            <p:cNvPr id="16396" name="Picture 1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080000" y="1930400"/>
              <a:ext cx="2095500" cy="5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7" name="Text Box 16"/>
            <p:cNvSpPr txBox="1">
              <a:spLocks noChangeArrowheads="1"/>
            </p:cNvSpPr>
            <p:nvPr/>
          </p:nvSpPr>
          <p:spPr bwMode="auto">
            <a:xfrm>
              <a:off x="5145733" y="1982064"/>
              <a:ext cx="1946369" cy="44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300" dirty="0" err="1">
                  <a:solidFill>
                    <a:srgbClr val="000000"/>
                  </a:solidFill>
                </a:rPr>
                <a:t>Infrastruttura</a:t>
              </a:r>
              <a:r>
                <a:rPr lang="en-US" sz="1300" dirty="0">
                  <a:solidFill>
                    <a:srgbClr val="000000"/>
                  </a:solidFill>
                </a:rPr>
                <a:t> </a:t>
              </a:r>
              <a:endParaRPr lang="en-US" sz="2400" dirty="0">
                <a:latin typeface="Times New Roman" pitchFamily="18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300" dirty="0">
                  <a:solidFill>
                    <a:srgbClr val="000000"/>
                  </a:solidFill>
                </a:rPr>
                <a:t>29.680 euro</a:t>
              </a:r>
            </a:p>
          </p:txBody>
        </p:sp>
        <p:pic>
          <p:nvPicPr>
            <p:cNvPr id="16398" name="Picture 1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315200" y="1930400"/>
              <a:ext cx="1936750" cy="349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9" name="Text Box 18"/>
            <p:cNvSpPr txBox="1">
              <a:spLocks noChangeArrowheads="1"/>
            </p:cNvSpPr>
            <p:nvPr/>
          </p:nvSpPr>
          <p:spPr bwMode="auto">
            <a:xfrm>
              <a:off x="7359651" y="2014085"/>
              <a:ext cx="1787944" cy="22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300">
                  <a:solidFill>
                    <a:srgbClr val="000000"/>
                  </a:solidFill>
                </a:rPr>
                <a:t>Infr. 10.000</a:t>
              </a:r>
              <a:r>
                <a:rPr lang="en-US" sz="1300">
                  <a:solidFill>
                    <a:srgbClr val="FF0000"/>
                  </a:solidFill>
                </a:rPr>
                <a:t> </a:t>
              </a:r>
              <a:r>
                <a:rPr lang="en-US" sz="1300">
                  <a:solidFill>
                    <a:srgbClr val="000000"/>
                  </a:solidFill>
                </a:rPr>
                <a:t>euro</a:t>
              </a:r>
            </a:p>
          </p:txBody>
        </p:sp>
        <p:pic>
          <p:nvPicPr>
            <p:cNvPr id="16400" name="Picture 1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11200" y="4214441"/>
              <a:ext cx="1985962" cy="1314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1" name="Text Box 20"/>
            <p:cNvSpPr txBox="1">
              <a:spLocks noChangeArrowheads="1"/>
            </p:cNvSpPr>
            <p:nvPr/>
          </p:nvSpPr>
          <p:spPr bwMode="auto">
            <a:xfrm>
              <a:off x="958513" y="4359185"/>
              <a:ext cx="1597456" cy="1167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700" dirty="0" err="1">
                  <a:solidFill>
                    <a:srgbClr val="000000"/>
                  </a:solidFill>
                </a:rPr>
                <a:t>Infrastruttura</a:t>
              </a:r>
              <a:endParaRPr lang="en-US" sz="2400" dirty="0">
                <a:latin typeface="Times New Roman" pitchFamily="18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700" dirty="0">
                  <a:solidFill>
                    <a:srgbClr val="000000"/>
                  </a:solidFill>
                </a:rPr>
                <a:t> VoIP 200.000 </a:t>
              </a:r>
              <a:endParaRPr lang="en-US" sz="2400" dirty="0">
                <a:latin typeface="Times New Roman" pitchFamily="18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700" dirty="0">
                  <a:solidFill>
                    <a:srgbClr val="000000"/>
                  </a:solidFill>
                </a:rPr>
                <a:t>euro</a:t>
              </a:r>
            </a:p>
          </p:txBody>
        </p:sp>
        <p:pic>
          <p:nvPicPr>
            <p:cNvPr id="16402" name="Picture 21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844800" y="4292102"/>
              <a:ext cx="6381750" cy="43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3" name="Text Box 22"/>
            <p:cNvSpPr txBox="1">
              <a:spLocks noChangeArrowheads="1"/>
            </p:cNvSpPr>
            <p:nvPr/>
          </p:nvSpPr>
          <p:spPr bwMode="auto">
            <a:xfrm>
              <a:off x="2889793" y="4385320"/>
              <a:ext cx="6231397" cy="291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700" dirty="0" err="1">
                  <a:solidFill>
                    <a:srgbClr val="000000"/>
                  </a:solidFill>
                </a:rPr>
                <a:t>Gestione</a:t>
              </a:r>
              <a:r>
                <a:rPr lang="en-US" sz="1700" dirty="0">
                  <a:solidFill>
                    <a:srgbClr val="000000"/>
                  </a:solidFill>
                </a:rPr>
                <a:t> </a:t>
              </a:r>
              <a:r>
                <a:rPr lang="en-US" sz="1700" dirty="0" err="1">
                  <a:solidFill>
                    <a:srgbClr val="000000"/>
                  </a:solidFill>
                </a:rPr>
                <a:t>servizio</a:t>
              </a:r>
              <a:r>
                <a:rPr lang="en-US" sz="1700" dirty="0">
                  <a:solidFill>
                    <a:srgbClr val="000000"/>
                  </a:solidFill>
                </a:rPr>
                <a:t> (in-house) 30000 euro/anno</a:t>
              </a:r>
            </a:p>
          </p:txBody>
        </p:sp>
        <p:pic>
          <p:nvPicPr>
            <p:cNvPr id="16404" name="Picture 23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844800" y="3556000"/>
              <a:ext cx="2095500" cy="59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5" name="Text Box 24"/>
            <p:cNvSpPr txBox="1">
              <a:spLocks noChangeArrowheads="1"/>
            </p:cNvSpPr>
            <p:nvPr/>
          </p:nvSpPr>
          <p:spPr bwMode="auto">
            <a:xfrm>
              <a:off x="2889793" y="3579368"/>
              <a:ext cx="1899219" cy="583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700">
                  <a:solidFill>
                    <a:srgbClr val="000000"/>
                  </a:solidFill>
                </a:rPr>
                <a:t>Traffico</a:t>
              </a:r>
              <a:endParaRPr lang="en-US" sz="2400">
                <a:latin typeface="Times New Roman" pitchFamily="18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700">
                  <a:solidFill>
                    <a:srgbClr val="000000"/>
                  </a:solidFill>
                </a:rPr>
                <a:t>101.248 euro</a:t>
              </a:r>
            </a:p>
          </p:txBody>
        </p:sp>
        <p:pic>
          <p:nvPicPr>
            <p:cNvPr id="16406" name="Picture 25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080000" y="3657600"/>
              <a:ext cx="209550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7" name="Text Box 26"/>
            <p:cNvSpPr txBox="1">
              <a:spLocks noChangeArrowheads="1"/>
            </p:cNvSpPr>
            <p:nvPr/>
          </p:nvSpPr>
          <p:spPr bwMode="auto">
            <a:xfrm>
              <a:off x="5124722" y="3692385"/>
              <a:ext cx="1906763" cy="478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400">
                  <a:solidFill>
                    <a:srgbClr val="000000"/>
                  </a:solidFill>
                </a:rPr>
                <a:t>Traffico</a:t>
              </a:r>
              <a:endParaRPr lang="en-US" sz="2400">
                <a:latin typeface="Times New Roman" pitchFamily="18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400">
                  <a:solidFill>
                    <a:srgbClr val="000000"/>
                  </a:solidFill>
                </a:rPr>
                <a:t>72.739 euro</a:t>
              </a:r>
            </a:p>
          </p:txBody>
        </p:sp>
        <p:pic>
          <p:nvPicPr>
            <p:cNvPr id="16408" name="Picture 27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315200" y="3759200"/>
              <a:ext cx="1936750" cy="43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9" name="Text Box 28"/>
            <p:cNvSpPr txBox="1">
              <a:spLocks noChangeArrowheads="1"/>
            </p:cNvSpPr>
            <p:nvPr/>
          </p:nvSpPr>
          <p:spPr bwMode="auto">
            <a:xfrm>
              <a:off x="7359651" y="3787243"/>
              <a:ext cx="1755882" cy="410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95000"/>
                </a:lnSpc>
              </a:pPr>
              <a:r>
                <a:rPr lang="en-US" sz="1200" dirty="0" err="1">
                  <a:solidFill>
                    <a:srgbClr val="000000"/>
                  </a:solidFill>
                </a:rPr>
                <a:t>Traffico</a:t>
              </a:r>
              <a:endParaRPr lang="en-US" sz="2000" dirty="0">
                <a:latin typeface="Times New Roman" pitchFamily="18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200" dirty="0">
                  <a:solidFill>
                    <a:srgbClr val="000000"/>
                  </a:solidFill>
                </a:rPr>
                <a:t>50.942 euro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it-IT" sz="3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Il caso Unitn: il piano di migrazione</a:t>
            </a:r>
          </a:p>
        </p:txBody>
      </p:sp>
      <p:graphicFrame>
        <p:nvGraphicFramePr>
          <p:cNvPr id="5" name="Grafico 2"/>
          <p:cNvGraphicFramePr/>
          <p:nvPr/>
        </p:nvGraphicFramePr>
        <p:xfrm>
          <a:off x="1187624" y="1566316"/>
          <a:ext cx="7848869" cy="5040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Connettore 2 5"/>
          <p:cNvCxnSpPr/>
          <p:nvPr/>
        </p:nvCxnSpPr>
        <p:spPr>
          <a:xfrm>
            <a:off x="2555776" y="3208280"/>
            <a:ext cx="4104456" cy="2082327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 flipV="1">
            <a:off x="2915816" y="2276872"/>
            <a:ext cx="3744416" cy="2880320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3" name="Rettangolo 6"/>
          <p:cNvSpPr>
            <a:spLocks noChangeArrowheads="1"/>
          </p:cNvSpPr>
          <p:nvPr/>
        </p:nvSpPr>
        <p:spPr bwMode="auto">
          <a:xfrm>
            <a:off x="7337425" y="2884488"/>
            <a:ext cx="16097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i="1" u="sng">
                <a:latin typeface="Arial Rounded MT Bold" pitchFamily="34" charset="0"/>
              </a:rPr>
              <a:t>Punti telefonici</a:t>
            </a:r>
            <a:endParaRPr lang="en-US" i="1" u="sng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4887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err="1" smtClean="0">
                <a:solidFill>
                  <a:schemeClr val="tx2">
                    <a:satMod val="130000"/>
                  </a:schemeClr>
                </a:solidFill>
              </a:rPr>
              <a:t>Unife</a:t>
            </a:r>
            <a:r>
              <a:rPr lang="it-IT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satMod val="130000"/>
                  </a:schemeClr>
                </a:solidFill>
              </a:rPr>
              <a:t>Unitn</a:t>
            </a:r>
            <a:r>
              <a:rPr lang="it-IT" dirty="0" smtClean="0">
                <a:solidFill>
                  <a:schemeClr val="tx2">
                    <a:satMod val="130000"/>
                  </a:schemeClr>
                </a:solidFill>
              </a:rPr>
              <a:t>: scelte tecnologiche</a:t>
            </a:r>
            <a:endParaRPr lang="it-IT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4" name="Segnaposto contenuto 2"/>
          <p:cNvSpPr>
            <a:spLocks noGrp="1"/>
          </p:cNvSpPr>
          <p:nvPr>
            <p:ph idx="1"/>
          </p:nvPr>
        </p:nvSpPr>
        <p:spPr>
          <a:xfrm>
            <a:off x="971600" y="1282700"/>
            <a:ext cx="4503838" cy="2535238"/>
          </a:xfrm>
        </p:spPr>
        <p:txBody>
          <a:bodyPr/>
          <a:lstStyle/>
          <a:p>
            <a:pPr marL="80963" indent="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it-IT" sz="2200" b="1" dirty="0" err="1" smtClean="0"/>
              <a:t>Unife</a:t>
            </a:r>
            <a:r>
              <a:rPr lang="it-IT" sz="2200" b="1" dirty="0" smtClean="0"/>
              <a:t>: </a:t>
            </a:r>
            <a:r>
              <a:rPr lang="it-IT" sz="2200" dirty="0" smtClean="0"/>
              <a:t>server Linux in alta disponibilità con centralini software </a:t>
            </a:r>
            <a:r>
              <a:rPr lang="it-IT" sz="2200" dirty="0" err="1" smtClean="0"/>
              <a:t>Asterisk</a:t>
            </a:r>
            <a:r>
              <a:rPr lang="it-IT" sz="2200" dirty="0" smtClean="0"/>
              <a:t> e servizi sviluppati con Ruby on </a:t>
            </a:r>
            <a:r>
              <a:rPr lang="it-IT" sz="2200" dirty="0" err="1" smtClean="0"/>
              <a:t>Rails</a:t>
            </a:r>
            <a:r>
              <a:rPr lang="it-IT" sz="2200" dirty="0" smtClean="0"/>
              <a:t>. Ottima stabilità: il sistema è in produzione a </a:t>
            </a:r>
            <a:r>
              <a:rPr lang="it-IT" sz="2200" dirty="0" err="1" smtClean="0"/>
              <a:t>Unife</a:t>
            </a:r>
            <a:r>
              <a:rPr lang="it-IT" sz="2200" dirty="0" smtClean="0"/>
              <a:t> da Febbraio 2007 e non ha mai subito interruzioni di servizio.</a:t>
            </a:r>
          </a:p>
        </p:txBody>
      </p:sp>
      <p:pic>
        <p:nvPicPr>
          <p:cNvPr id="18435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171" y="1265585"/>
            <a:ext cx="3672333" cy="248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6" name="Gruppo 23"/>
          <p:cNvGrpSpPr>
            <a:grpSpLocks/>
          </p:cNvGrpSpPr>
          <p:nvPr/>
        </p:nvGrpSpPr>
        <p:grpSpPr bwMode="auto">
          <a:xfrm>
            <a:off x="944698" y="3798888"/>
            <a:ext cx="4419465" cy="2678112"/>
            <a:chOff x="943044" y="3943582"/>
            <a:chExt cx="4853092" cy="2687935"/>
          </a:xfrm>
        </p:grpSpPr>
        <p:sp>
          <p:nvSpPr>
            <p:cNvPr id="6" name="Rettangolo 5"/>
            <p:cNvSpPr/>
            <p:nvPr/>
          </p:nvSpPr>
          <p:spPr>
            <a:xfrm>
              <a:off x="2853676" y="3943582"/>
              <a:ext cx="1336428" cy="539094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>
                  <a:latin typeface="Arial Rounded MT Bold" pitchFamily="34" charset="0"/>
                </a:rPr>
                <a:t>UTENTE</a:t>
              </a:r>
              <a:endParaRPr lang="en-US" dirty="0">
                <a:latin typeface="Arial Rounded MT Bold" pitchFamily="34" charset="0"/>
              </a:endParaRPr>
            </a:p>
          </p:txBody>
        </p:sp>
        <p:sp>
          <p:nvSpPr>
            <p:cNvPr id="7" name="Rettangolo 6"/>
            <p:cNvSpPr/>
            <p:nvPr/>
          </p:nvSpPr>
          <p:spPr>
            <a:xfrm>
              <a:off x="2853676" y="4855304"/>
              <a:ext cx="1336428" cy="430397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400" dirty="0">
                  <a:latin typeface="Arial Rounded MT Bold" pitchFamily="34" charset="0"/>
                </a:rPr>
                <a:t>Centro gestionale</a:t>
              </a:r>
            </a:p>
          </p:txBody>
        </p:sp>
        <p:sp>
          <p:nvSpPr>
            <p:cNvPr id="8" name="Rettangolo 7"/>
            <p:cNvSpPr/>
            <p:nvPr/>
          </p:nvSpPr>
          <p:spPr>
            <a:xfrm>
              <a:off x="1980606" y="6285976"/>
              <a:ext cx="3113687" cy="345541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dirty="0">
                  <a:latin typeface="Arial Rounded MT Bold" pitchFamily="34" charset="0"/>
                </a:rPr>
                <a:t>Servizi ICT d’Ateneo</a:t>
              </a:r>
              <a:endParaRPr lang="en-US" sz="2000" dirty="0">
                <a:latin typeface="Arial Rounded MT Bold" pitchFamily="34" charset="0"/>
              </a:endParaRPr>
            </a:p>
          </p:txBody>
        </p:sp>
        <p:sp>
          <p:nvSpPr>
            <p:cNvPr id="9" name="Freccia circolare a sinistra 8"/>
            <p:cNvSpPr/>
            <p:nvPr/>
          </p:nvSpPr>
          <p:spPr>
            <a:xfrm>
              <a:off x="4252161" y="3961980"/>
              <a:ext cx="915361" cy="2323996"/>
            </a:xfrm>
            <a:prstGeom prst="curvedLeftArrow">
              <a:avLst>
                <a:gd name="adj1" fmla="val 16317"/>
                <a:gd name="adj2" fmla="val 38037"/>
                <a:gd name="adj3" fmla="val 25000"/>
              </a:avLst>
            </a:prstGeom>
            <a:solidFill>
              <a:srgbClr val="FF0000"/>
            </a:solidFill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Freccia circolare a sinistra 9"/>
            <p:cNvSpPr/>
            <p:nvPr/>
          </p:nvSpPr>
          <p:spPr>
            <a:xfrm flipH="1" flipV="1">
              <a:off x="1982299" y="4051070"/>
              <a:ext cx="786630" cy="2097666"/>
            </a:xfrm>
            <a:prstGeom prst="curvedLeftArrow">
              <a:avLst/>
            </a:prstGeom>
            <a:solidFill>
              <a:srgbClr val="FF0000"/>
            </a:solidFill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18449" name="Gruppo 10"/>
            <p:cNvGrpSpPr>
              <a:grpSpLocks/>
            </p:cNvGrpSpPr>
            <p:nvPr/>
          </p:nvGrpSpPr>
          <p:grpSpPr bwMode="auto">
            <a:xfrm>
              <a:off x="955781" y="4873225"/>
              <a:ext cx="1555010" cy="772268"/>
              <a:chOff x="-398634" y="3111750"/>
              <a:chExt cx="3057599" cy="1590610"/>
            </a:xfrm>
          </p:grpSpPr>
          <p:pic>
            <p:nvPicPr>
              <p:cNvPr id="22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/>
              </a:blip>
              <a:srcRect/>
              <a:stretch>
                <a:fillRect/>
              </a:stretch>
            </p:blipFill>
            <p:spPr bwMode="auto">
              <a:xfrm>
                <a:off x="342802" y="3111750"/>
                <a:ext cx="2316163" cy="1255713"/>
              </a:xfrm>
              <a:prstGeom prst="rect">
                <a:avLst/>
              </a:prstGeom>
              <a:ln w="9525">
                <a:solidFill>
                  <a:schemeClr val="bg1">
                    <a:lumMod val="75000"/>
                  </a:schemeClr>
                </a:solidFill>
                <a:miter lim="800000"/>
                <a:headEnd/>
                <a:tailEnd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  <a:extLst/>
            </p:spPr>
          </p:pic>
          <p:sp>
            <p:nvSpPr>
              <p:cNvPr id="18463" name="CasellaDiTesto 18"/>
              <p:cNvSpPr txBox="1">
                <a:spLocks noChangeArrowheads="1"/>
              </p:cNvSpPr>
              <p:nvPr/>
            </p:nvSpPr>
            <p:spPr bwMode="auto">
              <a:xfrm>
                <a:off x="-398634" y="4363805"/>
                <a:ext cx="2606041" cy="338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it-IT" sz="1600" b="1">
                    <a:latin typeface="Calibri" pitchFamily="34" charset="0"/>
                  </a:rPr>
                  <a:t>Tecnico ICT  locale</a:t>
                </a:r>
                <a:endParaRPr lang="en-US" sz="1600" b="1">
                  <a:latin typeface="Calibri" pitchFamily="34" charset="0"/>
                </a:endParaRPr>
              </a:p>
            </p:txBody>
          </p:sp>
        </p:grpSp>
        <p:sp>
          <p:nvSpPr>
            <p:cNvPr id="12" name="Freccia circolare a sinistra 11"/>
            <p:cNvSpPr/>
            <p:nvPr/>
          </p:nvSpPr>
          <p:spPr>
            <a:xfrm>
              <a:off x="4246803" y="5087743"/>
              <a:ext cx="591190" cy="793762"/>
            </a:xfrm>
            <a:prstGeom prst="curvedLeftArrow">
              <a:avLst/>
            </a:prstGeom>
            <a:solidFill>
              <a:srgbClr val="FF0000"/>
            </a:solidFill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" name="Freccia circolare a sinistra 12"/>
            <p:cNvSpPr/>
            <p:nvPr/>
          </p:nvSpPr>
          <p:spPr>
            <a:xfrm>
              <a:off x="4237619" y="4306141"/>
              <a:ext cx="591190" cy="793762"/>
            </a:xfrm>
            <a:prstGeom prst="curvedLeftArrow">
              <a:avLst/>
            </a:prstGeom>
            <a:solidFill>
              <a:srgbClr val="FF0000"/>
            </a:solidFill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18452" name="Gruppo 13"/>
            <p:cNvGrpSpPr>
              <a:grpSpLocks/>
            </p:cNvGrpSpPr>
            <p:nvPr/>
          </p:nvGrpSpPr>
          <p:grpSpPr bwMode="auto">
            <a:xfrm>
              <a:off x="4696718" y="4753757"/>
              <a:ext cx="1099418" cy="810838"/>
              <a:chOff x="6690186" y="2866159"/>
              <a:chExt cx="2161516" cy="1669970"/>
            </a:xfrm>
          </p:grpSpPr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/>
              </a:blip>
              <a:srcRect/>
              <a:stretch>
                <a:fillRect/>
              </a:stretch>
            </p:blipFill>
            <p:spPr bwMode="auto">
              <a:xfrm>
                <a:off x="6690186" y="2866159"/>
                <a:ext cx="2161516" cy="1669970"/>
              </a:xfrm>
              <a:prstGeom prst="rect">
                <a:avLst/>
              </a:prstGeom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  <a:extLst/>
            </p:spPr>
          </p:pic>
          <p:sp>
            <p:nvSpPr>
              <p:cNvPr id="18461" name="CasellaDiTesto 26"/>
              <p:cNvSpPr txBox="1">
                <a:spLocks noChangeArrowheads="1"/>
              </p:cNvSpPr>
              <p:nvPr/>
            </p:nvSpPr>
            <p:spPr bwMode="auto">
              <a:xfrm>
                <a:off x="7336540" y="3740037"/>
                <a:ext cx="910378" cy="369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it-IT" b="1">
                    <a:latin typeface="Calibri" pitchFamily="34" charset="0"/>
                  </a:rPr>
                  <a:t>myVoIP</a:t>
                </a:r>
                <a:endParaRPr lang="en-US" b="1">
                  <a:latin typeface="Calibri" pitchFamily="34" charset="0"/>
                </a:endParaRPr>
              </a:p>
            </p:txBody>
          </p:sp>
        </p:grpSp>
        <p:sp>
          <p:nvSpPr>
            <p:cNvPr id="15" name="Rettangolo 14"/>
            <p:cNvSpPr/>
            <p:nvPr/>
          </p:nvSpPr>
          <p:spPr>
            <a:xfrm>
              <a:off x="2853676" y="5461620"/>
              <a:ext cx="1336428" cy="775692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dirty="0">
                  <a:latin typeface="Arial Rounded MT Bold" pitchFamily="34" charset="0"/>
                </a:rPr>
                <a:t>Servizio PHONE</a:t>
              </a:r>
            </a:p>
          </p:txBody>
        </p:sp>
        <p:grpSp>
          <p:nvGrpSpPr>
            <p:cNvPr id="18456" name="Gruppo 15"/>
            <p:cNvGrpSpPr>
              <a:grpSpLocks/>
            </p:cNvGrpSpPr>
            <p:nvPr/>
          </p:nvGrpSpPr>
          <p:grpSpPr bwMode="auto">
            <a:xfrm>
              <a:off x="943044" y="3948315"/>
              <a:ext cx="1295498" cy="788346"/>
              <a:chOff x="-424000" y="1207138"/>
              <a:chExt cx="2547728" cy="1623719"/>
            </a:xfrm>
          </p:grpSpPr>
          <p:sp>
            <p:nvSpPr>
              <p:cNvPr id="18457" name="CasellaDiTesto 2"/>
              <p:cNvSpPr txBox="1">
                <a:spLocks noChangeArrowheads="1"/>
              </p:cNvSpPr>
              <p:nvPr/>
            </p:nvSpPr>
            <p:spPr bwMode="auto">
              <a:xfrm>
                <a:off x="-424000" y="2070164"/>
                <a:ext cx="2546184" cy="760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it-IT" dirty="0" err="1">
                    <a:latin typeface="Calibri" pitchFamily="34" charset="0"/>
                  </a:rPr>
                  <a:t>softphone</a:t>
                </a:r>
                <a:endParaRPr lang="en-US" dirty="0">
                  <a:latin typeface="Calibri" pitchFamily="34" charset="0"/>
                </a:endParaRPr>
              </a:p>
            </p:txBody>
          </p:sp>
          <p:pic>
            <p:nvPicPr>
              <p:cNvPr id="18458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04077" y="1207138"/>
                <a:ext cx="883548" cy="1089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Freccia a destra 18"/>
              <p:cNvSpPr/>
              <p:nvPr/>
            </p:nvSpPr>
            <p:spPr>
              <a:xfrm>
                <a:off x="1331640" y="1495437"/>
                <a:ext cx="792088" cy="314700"/>
              </a:xfrm>
              <a:prstGeom prst="rightArrow">
                <a:avLst/>
              </a:prstGeom>
              <a:solidFill>
                <a:srgbClr val="FF000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18437" name="Segnaposto contenuto 2"/>
          <p:cNvSpPr txBox="1">
            <a:spLocks/>
          </p:cNvSpPr>
          <p:nvPr/>
        </p:nvSpPr>
        <p:spPr bwMode="auto">
          <a:xfrm>
            <a:off x="5364088" y="3789040"/>
            <a:ext cx="3672408" cy="250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963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sz="2200" b="1" dirty="0" err="1">
                <a:latin typeface="Gill Sans MT" pitchFamily="34" charset="0"/>
              </a:rPr>
              <a:t>Unitn</a:t>
            </a:r>
            <a:r>
              <a:rPr lang="it-IT" sz="2200" b="1" dirty="0">
                <a:latin typeface="Gill Sans MT" pitchFamily="34" charset="0"/>
              </a:rPr>
              <a:t>: </a:t>
            </a:r>
            <a:r>
              <a:rPr lang="it-IT" sz="2200" dirty="0">
                <a:latin typeface="Gill Sans MT" pitchFamily="34" charset="0"/>
              </a:rPr>
              <a:t>progetto e realizzazione in ambiente open source (</a:t>
            </a:r>
            <a:r>
              <a:rPr lang="it-IT" sz="2200" dirty="0" err="1">
                <a:latin typeface="Gill Sans MT" pitchFamily="34" charset="0"/>
              </a:rPr>
              <a:t>Asterisk</a:t>
            </a:r>
            <a:r>
              <a:rPr lang="it-IT" sz="2200" dirty="0">
                <a:latin typeface="Gill Sans MT" pitchFamily="34" charset="0"/>
              </a:rPr>
              <a:t> e </a:t>
            </a:r>
            <a:r>
              <a:rPr lang="it-IT" sz="2200" dirty="0" err="1">
                <a:latin typeface="Gill Sans MT" pitchFamily="34" charset="0"/>
              </a:rPr>
              <a:t>OpenSIPS</a:t>
            </a:r>
            <a:r>
              <a:rPr lang="it-IT" sz="2200" dirty="0">
                <a:latin typeface="Gill Sans MT" pitchFamily="34" charset="0"/>
              </a:rPr>
              <a:t>) di infrastruttura telefonica con centralini virtuali e terminali telefonici IP, con progetto di migrazione completa in tre anni dell'esistente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t-IT" sz="39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Unife</a:t>
            </a:r>
            <a:r>
              <a:rPr lang="it-IT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sz="39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Unitn</a:t>
            </a:r>
            <a:r>
              <a:rPr lang="it-IT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: i </a:t>
            </a:r>
            <a:r>
              <a:rPr lang="it-IT" sz="39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it-IT" sz="39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ervizi</a:t>
            </a:r>
          </a:p>
        </p:txBody>
      </p:sp>
      <p:sp>
        <p:nvSpPr>
          <p:cNvPr id="19458" name="Segnaposto contenuto 2"/>
          <p:cNvSpPr>
            <a:spLocks noGrp="1"/>
          </p:cNvSpPr>
          <p:nvPr>
            <p:ph idx="1"/>
          </p:nvPr>
        </p:nvSpPr>
        <p:spPr>
          <a:xfrm>
            <a:off x="5127377" y="1434083"/>
            <a:ext cx="3621087" cy="1418853"/>
          </a:xfrm>
        </p:spPr>
        <p:txBody>
          <a:bodyPr/>
          <a:lstStyle/>
          <a:p>
            <a:pPr marL="80963" indent="0" eaLnBrk="1" hangingPunct="1">
              <a:buFont typeface="Wingdings 2" pitchFamily="18" charset="2"/>
              <a:buNone/>
            </a:pP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Unife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tutti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i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servizi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peritelefonici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sono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accessibili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via Web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attraverso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semplici</a:t>
            </a:r>
            <a:r>
              <a:rPr lang="en-US" sz="1700" dirty="0" smtClean="0">
                <a:solidFill>
                  <a:srgbClr val="000000"/>
                </a:solidFill>
                <a:latin typeface="Arial" charset="0"/>
              </a:rPr>
              <a:t> e intuitive </a:t>
            </a:r>
            <a:r>
              <a:rPr lang="en-US" sz="1700" dirty="0" err="1" smtClean="0">
                <a:solidFill>
                  <a:srgbClr val="000000"/>
                </a:solidFill>
                <a:latin typeface="Arial" charset="0"/>
              </a:rPr>
              <a:t>interfacce</a:t>
            </a:r>
            <a:endParaRPr lang="en-US" sz="1700" dirty="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9459" name="Immagin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890" y="1247502"/>
            <a:ext cx="424815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1600" dist="1016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460" name="Segnaposto contenuto 2"/>
          <p:cNvSpPr txBox="1">
            <a:spLocks/>
          </p:cNvSpPr>
          <p:nvPr/>
        </p:nvSpPr>
        <p:spPr bwMode="auto">
          <a:xfrm>
            <a:off x="1043608" y="4791075"/>
            <a:ext cx="33845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sz="1700" dirty="0" err="1">
                <a:solidFill>
                  <a:srgbClr val="000000"/>
                </a:solidFill>
              </a:rPr>
              <a:t>Unitn</a:t>
            </a:r>
            <a:r>
              <a:rPr lang="it-IT" sz="1700" dirty="0">
                <a:solidFill>
                  <a:srgbClr val="000000"/>
                </a:solidFill>
              </a:rPr>
              <a:t>: utente entra in </a:t>
            </a:r>
            <a:r>
              <a:rPr lang="it-IT" sz="1700" dirty="0" err="1">
                <a:solidFill>
                  <a:srgbClr val="000000"/>
                </a:solidFill>
              </a:rPr>
              <a:t>myUnitn</a:t>
            </a:r>
            <a:r>
              <a:rPr lang="it-IT" sz="1700" dirty="0">
                <a:solidFill>
                  <a:srgbClr val="000000"/>
                </a:solidFill>
              </a:rPr>
              <a:t> e verifica stato linee, blocca linee, attiva-imposta segreteria, gestisce abilitazioni e chiede nuovi servizi, controlla proprio traffico e consumo, cambia codice di registrazione e PIN, ...</a:t>
            </a:r>
            <a:endParaRPr lang="en-US" sz="1700" dirty="0">
              <a:solidFill>
                <a:srgbClr val="0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108325"/>
            <a:ext cx="4608512" cy="3560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>
                <a:solidFill>
                  <a:schemeClr val="tx2">
                    <a:satMod val="130000"/>
                  </a:schemeClr>
                </a:solidFill>
              </a:rPr>
              <a:t>Il </a:t>
            </a:r>
            <a:r>
              <a:rPr lang="it-IT" dirty="0" smtClean="0">
                <a:solidFill>
                  <a:schemeClr val="tx2">
                    <a:satMod val="130000"/>
                  </a:schemeClr>
                </a:solidFill>
              </a:rPr>
              <a:t>Progetto </a:t>
            </a:r>
            <a:r>
              <a:rPr lang="it-IT" dirty="0">
                <a:solidFill>
                  <a:schemeClr val="tx2">
                    <a:satMod val="130000"/>
                  </a:schemeClr>
                </a:solidFill>
              </a:rPr>
              <a:t>VoIP4U</a:t>
            </a:r>
          </a:p>
        </p:txBody>
      </p:sp>
      <p:sp>
        <p:nvSpPr>
          <p:cNvPr id="20482" name="Segnaposto contenuto 2"/>
          <p:cNvSpPr>
            <a:spLocks noGrp="1"/>
          </p:cNvSpPr>
          <p:nvPr>
            <p:ph idx="1"/>
          </p:nvPr>
        </p:nvSpPr>
        <p:spPr>
          <a:xfrm>
            <a:off x="1187450" y="3357563"/>
            <a:ext cx="7499350" cy="29892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it-IT" sz="2500" dirty="0" smtClean="0"/>
              <a:t>VoIP4U è  una soluzione completa, con servizi di fonia base ed evoluti, fax-server e interfacce Web per gli utenti, per amministrazione e per monitoraggio.</a:t>
            </a:r>
          </a:p>
          <a:p>
            <a:pPr eaLnBrk="1" hangingPunct="1">
              <a:lnSpc>
                <a:spcPct val="80000"/>
              </a:lnSpc>
            </a:pPr>
            <a:r>
              <a:rPr lang="it-IT" sz="2500" dirty="0" smtClean="0"/>
              <a:t>Viene fornito anche un servizio (email e telefonico) di </a:t>
            </a:r>
            <a:r>
              <a:rPr lang="it-IT" sz="2500" dirty="0" err="1" smtClean="0"/>
              <a:t>helpdesk</a:t>
            </a:r>
            <a:r>
              <a:rPr lang="it-IT" sz="2500" dirty="0" smtClean="0"/>
              <a:t> per aiutare nelle configurazioni iniziali (servizio erogato nell'ambito di U4U).</a:t>
            </a:r>
          </a:p>
          <a:p>
            <a:pPr eaLnBrk="1" hangingPunct="1">
              <a:lnSpc>
                <a:spcPct val="80000"/>
              </a:lnSpc>
            </a:pPr>
            <a:r>
              <a:rPr lang="it-IT" sz="2500" dirty="0" smtClean="0"/>
              <a:t>Informazioni e download del codice (licenza GPL) al link: </a:t>
            </a:r>
            <a:r>
              <a:rPr lang="it-IT" sz="2500" dirty="0" smtClean="0">
                <a:solidFill>
                  <a:srgbClr val="0070C0"/>
                </a:solidFill>
              </a:rPr>
              <a:t>http://</a:t>
            </a:r>
            <a:r>
              <a:rPr lang="it-IT" sz="2500" b="1" dirty="0" smtClean="0">
                <a:solidFill>
                  <a:srgbClr val="0070C0"/>
                </a:solidFill>
              </a:rPr>
              <a:t>voip4u.unife.it</a:t>
            </a:r>
            <a:r>
              <a:rPr lang="it-IT" sz="2500" dirty="0" smtClean="0">
                <a:solidFill>
                  <a:srgbClr val="0070C0"/>
                </a:solidFill>
              </a:rPr>
              <a:t>/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331441" y="1740917"/>
            <a:ext cx="51847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7800" indent="-17780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it-IT" sz="2500" dirty="0">
                <a:latin typeface="Gill Sans MT" pitchFamily="34" charset="0"/>
              </a:rPr>
              <a:t>VoIP4U nasce nell'ambito del progetto U4U di ICT4University, con l'obiettivo di reingegnerizzare il sistema VoIP </a:t>
            </a:r>
            <a:r>
              <a:rPr lang="it-IT" sz="2500" dirty="0" err="1">
                <a:latin typeface="Gill Sans MT" pitchFamily="34" charset="0"/>
              </a:rPr>
              <a:t>Unife</a:t>
            </a:r>
            <a:r>
              <a:rPr lang="it-IT" sz="2500" dirty="0">
                <a:latin typeface="Gill Sans MT" pitchFamily="34" charset="0"/>
              </a:rPr>
              <a:t> per un più facile riuso.</a:t>
            </a:r>
          </a:p>
        </p:txBody>
      </p:sp>
      <p:pic>
        <p:nvPicPr>
          <p:cNvPr id="20486" name="Picture 6" descr="u4u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1628800"/>
            <a:ext cx="2500313" cy="1384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tx2">
                    <a:satMod val="130000"/>
                  </a:schemeClr>
                </a:solidFill>
              </a:rPr>
              <a:t>Il </a:t>
            </a:r>
            <a:r>
              <a:rPr lang="it-IT" dirty="0">
                <a:solidFill>
                  <a:schemeClr val="tx2">
                    <a:satMod val="130000"/>
                  </a:schemeClr>
                </a:solidFill>
              </a:rPr>
              <a:t>P</a:t>
            </a:r>
            <a:r>
              <a:rPr lang="it-IT" dirty="0" smtClean="0">
                <a:solidFill>
                  <a:schemeClr val="tx2">
                    <a:satMod val="130000"/>
                  </a:schemeClr>
                </a:solidFill>
              </a:rPr>
              <a:t>rogetto VoIP4U</a:t>
            </a:r>
            <a:endParaRPr lang="it-IT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6" name="Segnaposto contenuto 2"/>
          <p:cNvSpPr>
            <a:spLocks noGrp="1"/>
          </p:cNvSpPr>
          <p:nvPr>
            <p:ph idx="1"/>
          </p:nvPr>
        </p:nvSpPr>
        <p:spPr>
          <a:xfrm>
            <a:off x="1435100" y="5360988"/>
            <a:ext cx="7499350" cy="947737"/>
          </a:xfrm>
        </p:spPr>
        <p:txBody>
          <a:bodyPr/>
          <a:lstStyle/>
          <a:p>
            <a:pPr marL="82550" indent="0" eaLnBrk="1" hangingPunct="1">
              <a:buFont typeface="Wingdings 2" pitchFamily="18" charset="2"/>
              <a:buNone/>
            </a:pPr>
            <a:r>
              <a:rPr lang="it-IT" sz="2800" smtClean="0"/>
              <a:t>Il codice del progetto è stato scaricato da 8 diverse Università italiane</a:t>
            </a:r>
          </a:p>
        </p:txBody>
      </p:sp>
      <p:pic>
        <p:nvPicPr>
          <p:cNvPr id="21507" name="Immagin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255713"/>
            <a:ext cx="3744912" cy="4071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508" name="CasellaDiTesto 4"/>
          <p:cNvSpPr txBox="1">
            <a:spLocks noChangeArrowheads="1"/>
          </p:cNvSpPr>
          <p:nvPr/>
        </p:nvSpPr>
        <p:spPr bwMode="auto">
          <a:xfrm>
            <a:off x="5508179" y="1844675"/>
            <a:ext cx="3528317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it-IT" sz="2800" dirty="0">
                <a:latin typeface="Gill Sans MT" pitchFamily="34" charset="0"/>
              </a:rPr>
              <a:t>A oggi il sito del progetto VoIP4U http://voip4u.unife.it ha avuto 70 accessi unici da 16 città.</a:t>
            </a:r>
          </a:p>
          <a:p>
            <a:pPr>
              <a:buFont typeface="Arial" charset="0"/>
              <a:buNone/>
            </a:pPr>
            <a:endParaRPr lang="it-IT" dirty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zio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448</Words>
  <Application>Microsoft Office PowerPoint</Application>
  <PresentationFormat>Presentazione su schermo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Solstizio</vt:lpstr>
      <vt:lpstr>ICT4U:  dalle Reti di Atenei alle Community, l'esempio del VoIP Open Source.</vt:lpstr>
      <vt:lpstr>I Motivi del VoIP Open Source</vt:lpstr>
      <vt:lpstr>VoIP open source: community e riuso</vt:lpstr>
      <vt:lpstr>I costi del VoIP Open Source.  Un caso concreto, Unife</vt:lpstr>
      <vt:lpstr>Il caso Unitn: il piano di migrazione</vt:lpstr>
      <vt:lpstr>Unife Unitn: scelte tecnologiche</vt:lpstr>
      <vt:lpstr>Unife Unitn: i servizi</vt:lpstr>
      <vt:lpstr>Il Progetto VoIP4U</vt:lpstr>
      <vt:lpstr>Il Progetto VoIP4U</vt:lpstr>
      <vt:lpstr>Conclusioni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2010-11-11T11:08:10Z</dcterms:created>
  <dcterms:modified xsi:type="dcterms:W3CDTF">2010-11-11T12:35:33Z</dcterms:modified>
</cp:coreProperties>
</file>